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4"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entury Gothic" panose="020B0502020202020204" pitchFamily="34" charset="0"/>
      <p:regular r:id="rId12"/>
      <p:bold r:id="rId13"/>
      <p:italic r:id="rId14"/>
      <p:boldItalic r:id="rId15"/>
    </p:embeddedFont>
    <p:embeddedFont>
      <p:font typeface="Kanit" panose="020B0604020202020204" charset="-34"/>
      <p:regular r:id="rId16"/>
    </p:embeddedFont>
    <p:embeddedFont>
      <p:font typeface="Martel Sans Light" panose="020B0604020202020204" charset="0"/>
      <p:regular r:id="rId17"/>
    </p:embeddedFont>
    <p:embeddedFont>
      <p:font typeface="Wingdings 3" panose="05040102010807070707" pitchFamily="18" charset="2"/>
      <p:regular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02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7492759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53572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039978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1" y="1737360"/>
            <a:ext cx="9599178" cy="2788049"/>
          </a:xfrm>
        </p:spPr>
        <p:txBody>
          <a:bodyPr/>
          <a:lstStyle>
            <a:lvl1pPr>
              <a:defRPr sz="5760"/>
            </a:lvl1pPr>
          </a:lstStyle>
          <a:p>
            <a:r>
              <a:rPr lang="en-US"/>
              <a:t>Click to edit Master title style</a:t>
            </a:r>
            <a:endParaRPr lang="en-US" dirty="0"/>
          </a:p>
        </p:txBody>
      </p:sp>
      <p:sp>
        <p:nvSpPr>
          <p:cNvPr id="14" name="Text Placeholder 3"/>
          <p:cNvSpPr>
            <a:spLocks noGrp="1"/>
          </p:cNvSpPr>
          <p:nvPr>
            <p:ph type="body" sz="half" idx="13"/>
          </p:nvPr>
        </p:nvSpPr>
        <p:spPr>
          <a:xfrm>
            <a:off x="2316481" y="4525409"/>
            <a:ext cx="8735579" cy="410609"/>
          </a:xfrm>
        </p:spPr>
        <p:txBody>
          <a:bodyPr anchor="t">
            <a:normAutofit/>
          </a:bodyPr>
          <a:lstStyle>
            <a:lvl1pPr marL="0" indent="0">
              <a:buNone/>
              <a:defRPr lang="en-US" sz="1680" b="0" i="0" kern="1200" cap="small" dirty="0">
                <a:solidFill>
                  <a:schemeClr val="accent1">
                    <a:lumMod val="60000"/>
                    <a:lumOff val="4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p>
            <a:pPr algn="r"/>
            <a:r>
              <a:rPr lang="en-US" sz="14640" b="0" i="0" dirty="0">
                <a:solidFill>
                  <a:schemeClr val="accent1">
                    <a:lumMod val="60000"/>
                    <a:lumOff val="40000"/>
                  </a:schemeClr>
                </a:solidFill>
                <a:latin typeface="Arial"/>
                <a:ea typeface="+mj-ea"/>
                <a:cs typeface="+mj-cs"/>
              </a:rPr>
              <a:t>“</a:t>
            </a:r>
          </a:p>
        </p:txBody>
      </p:sp>
      <p:sp>
        <p:nvSpPr>
          <p:cNvPr id="11" name="TextBox 10"/>
          <p:cNvSpPr txBox="1"/>
          <p:nvPr/>
        </p:nvSpPr>
        <p:spPr>
          <a:xfrm>
            <a:off x="11196588" y="3136545"/>
            <a:ext cx="962294" cy="2345257"/>
          </a:xfrm>
          <a:prstGeom prst="rect">
            <a:avLst/>
          </a:prstGeom>
          <a:noFill/>
        </p:spPr>
        <p:txBody>
          <a:bodyPr wrap="square" rtlCol="0">
            <a:spAutoFit/>
          </a:bodyPr>
          <a:lstStyle/>
          <a:p>
            <a:pPr algn="r"/>
            <a:r>
              <a:rPr lang="en-US" sz="1464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7283592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1"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86123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550154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3520629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7075586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8081236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423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47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1871801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866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75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042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561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07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0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25568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380232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732187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25169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299298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4081276"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6" y="3755137"/>
            <a:ext cx="4081274"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7891562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069336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44"/>
          <a:stretch/>
        </p:blipFill>
        <p:spPr>
          <a:xfrm>
            <a:off x="1" y="3203623"/>
            <a:ext cx="4842803" cy="5025978"/>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1033081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smtClean="0"/>
              <a:t>11/11/2025</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66950507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5pPr>
      <a:lvl6pPr marL="301752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13240"/>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Big Data Analytics on Customer Purchase Behaviour in E-Commerce</a:t>
            </a:r>
            <a:endParaRPr lang="en-US" sz="4400" dirty="0"/>
          </a:p>
        </p:txBody>
      </p:sp>
      <p:sp>
        <p:nvSpPr>
          <p:cNvPr id="4" name="Text 1"/>
          <p:cNvSpPr/>
          <p:nvPr/>
        </p:nvSpPr>
        <p:spPr>
          <a:xfrm>
            <a:off x="6324124" y="4584263"/>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 comprehensive analysis of customer purchasing patterns using advanced analytics and machine learning techniques to drive business intelligence and strategic decision-making in the digital retail landscape.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0084" y="1061159"/>
            <a:ext cx="2252424" cy="281583"/>
          </a:xfrm>
          <a:prstGeom prst="rect">
            <a:avLst/>
          </a:prstGeom>
          <a:noFill/>
          <a:ln/>
        </p:spPr>
        <p:txBody>
          <a:bodyPr wrap="none" lIns="0" tIns="0" rIns="0" bIns="0" rtlCol="0" anchor="t"/>
          <a:lstStyle/>
          <a:p>
            <a:pPr marL="0" indent="0" algn="l">
              <a:lnSpc>
                <a:spcPts val="2200"/>
              </a:lnSpc>
              <a:buNone/>
            </a:pPr>
            <a:r>
              <a:rPr lang="en-US" sz="2800" dirty="0">
                <a:solidFill>
                  <a:srgbClr val="FFFFFF"/>
                </a:solidFill>
                <a:latin typeface="Kanit" pitchFamily="34" charset="0"/>
                <a:ea typeface="Kanit" pitchFamily="34" charset="-122"/>
                <a:cs typeface="Kanit" pitchFamily="34" charset="-120"/>
              </a:rPr>
              <a:t>Capstone Project</a:t>
            </a:r>
            <a:endParaRPr lang="en-US" sz="2800" dirty="0"/>
          </a:p>
        </p:txBody>
      </p:sp>
      <p:sp>
        <p:nvSpPr>
          <p:cNvPr id="3" name="Text 1"/>
          <p:cNvSpPr/>
          <p:nvPr/>
        </p:nvSpPr>
        <p:spPr>
          <a:xfrm>
            <a:off x="569723" y="1761045"/>
            <a:ext cx="8540829" cy="563166"/>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Kanit" pitchFamily="34" charset="0"/>
                <a:ea typeface="Kanit" pitchFamily="34" charset="-122"/>
                <a:cs typeface="Kanit" pitchFamily="34" charset="-120"/>
              </a:rPr>
              <a:t>Understanding E-Commerce Through Data</a:t>
            </a:r>
            <a:endParaRPr lang="en-US" sz="3500" dirty="0"/>
          </a:p>
        </p:txBody>
      </p:sp>
      <p:sp>
        <p:nvSpPr>
          <p:cNvPr id="4" name="Text 2"/>
          <p:cNvSpPr/>
          <p:nvPr/>
        </p:nvSpPr>
        <p:spPr>
          <a:xfrm>
            <a:off x="670084" y="3456459"/>
            <a:ext cx="2252424" cy="281583"/>
          </a:xfrm>
          <a:prstGeom prst="rect">
            <a:avLst/>
          </a:prstGeom>
          <a:noFill/>
          <a:ln/>
        </p:spPr>
        <p:txBody>
          <a:bodyPr wrap="none" lIns="0" tIns="0" rIns="0" bIns="0" rtlCol="0" anchor="t"/>
          <a:lstStyle/>
          <a:p>
            <a:pPr marL="0" indent="0" algn="l">
              <a:lnSpc>
                <a:spcPts val="2200"/>
              </a:lnSpc>
              <a:buNone/>
            </a:pPr>
            <a:r>
              <a:rPr lang="en-US" sz="2000" u="sng" dirty="0">
                <a:solidFill>
                  <a:srgbClr val="FFFFFF"/>
                </a:solidFill>
                <a:latin typeface="Kanit" pitchFamily="34" charset="0"/>
                <a:ea typeface="Kanit" pitchFamily="34" charset="-122"/>
                <a:cs typeface="Kanit" pitchFamily="34" charset="-120"/>
              </a:rPr>
              <a:t>Presented By:</a:t>
            </a:r>
            <a:endParaRPr lang="en-US" sz="2000" u="sng" dirty="0"/>
          </a:p>
        </p:txBody>
      </p:sp>
      <p:sp>
        <p:nvSpPr>
          <p:cNvPr id="5" name="Text 3"/>
          <p:cNvSpPr/>
          <p:nvPr/>
        </p:nvSpPr>
        <p:spPr>
          <a:xfrm>
            <a:off x="670084" y="4070631"/>
            <a:ext cx="6411635" cy="306229"/>
          </a:xfrm>
          <a:prstGeom prst="rect">
            <a:avLst/>
          </a:prstGeom>
          <a:noFill/>
          <a:ln/>
        </p:spPr>
        <p:txBody>
          <a:bodyPr wrap="none" lIns="0" tIns="0" rIns="0" bIns="0" rtlCol="0" anchor="t"/>
          <a:lstStyle/>
          <a:p>
            <a:pPr marL="0" indent="0" algn="l">
              <a:lnSpc>
                <a:spcPts val="2400"/>
              </a:lnSpc>
              <a:buNone/>
            </a:pPr>
            <a:r>
              <a:rPr lang="en-US" dirty="0">
                <a:solidFill>
                  <a:srgbClr val="D9E1FF"/>
                </a:solidFill>
                <a:latin typeface="Martel Sans Light" pitchFamily="34" charset="0"/>
                <a:ea typeface="Martel Sans Light" pitchFamily="34" charset="-122"/>
                <a:cs typeface="Martel Sans Light" pitchFamily="34" charset="-120"/>
              </a:rPr>
              <a:t>Patkula Vaishnavi</a:t>
            </a:r>
          </a:p>
          <a:p>
            <a:pPr marL="0" indent="0" algn="l">
              <a:lnSpc>
                <a:spcPts val="2400"/>
              </a:lnSpc>
              <a:buNone/>
            </a:pPr>
            <a:endParaRPr lang="en-US" sz="1600" dirty="0">
              <a:solidFill>
                <a:srgbClr val="D9E1FF"/>
              </a:solidFill>
              <a:latin typeface="Martel Sans Light" pitchFamily="34" charset="0"/>
              <a:ea typeface="Martel Sans Light" pitchFamily="34" charset="-122"/>
              <a:cs typeface="Martel Sans Light" pitchFamily="34" charset="-120"/>
            </a:endParaRPr>
          </a:p>
          <a:p>
            <a:pPr marL="0" indent="0" algn="l">
              <a:lnSpc>
                <a:spcPts val="2400"/>
              </a:lnSpc>
              <a:buNone/>
            </a:pPr>
            <a:r>
              <a:rPr lang="en-US" dirty="0">
                <a:solidFill>
                  <a:srgbClr val="D9E1FF"/>
                </a:solidFill>
                <a:latin typeface="Martel Sans Light" pitchFamily="34" charset="0"/>
                <a:ea typeface="Martel Sans Light" pitchFamily="34" charset="-122"/>
                <a:cs typeface="Martel Sans Light" pitchFamily="34" charset="-120"/>
              </a:rPr>
              <a:t>Roll No: </a:t>
            </a:r>
            <a:r>
              <a:rPr lang="en-US" sz="1500" dirty="0">
                <a:solidFill>
                  <a:srgbClr val="D9E1FF"/>
                </a:solidFill>
                <a:latin typeface="Martel Sans Light" pitchFamily="34" charset="0"/>
                <a:ea typeface="Martel Sans Light" pitchFamily="34" charset="-122"/>
                <a:cs typeface="Martel Sans Light" pitchFamily="34" charset="-120"/>
              </a:rPr>
              <a:t>(</a:t>
            </a:r>
            <a:r>
              <a:rPr lang="en-US" dirty="0">
                <a:solidFill>
                  <a:srgbClr val="D9E1FF"/>
                </a:solidFill>
                <a:latin typeface="Martel Sans Light" pitchFamily="34" charset="0"/>
                <a:ea typeface="Martel Sans Light" pitchFamily="34" charset="-122"/>
                <a:cs typeface="Martel Sans Light" pitchFamily="34" charset="-120"/>
              </a:rPr>
              <a:t>24MBMA29</a:t>
            </a:r>
            <a:r>
              <a:rPr lang="en-US" sz="1500" dirty="0">
                <a:solidFill>
                  <a:srgbClr val="D9E1FF"/>
                </a:solidFill>
                <a:latin typeface="Martel Sans Light" pitchFamily="34" charset="0"/>
                <a:ea typeface="Martel Sans Light" pitchFamily="34" charset="-122"/>
                <a:cs typeface="Martel Sans Light" pitchFamily="34" charset="-120"/>
              </a:rPr>
              <a:t>)</a:t>
            </a:r>
            <a:endParaRPr lang="en-US" sz="1500" dirty="0"/>
          </a:p>
        </p:txBody>
      </p:sp>
      <p:sp>
        <p:nvSpPr>
          <p:cNvPr id="6" name="Text 4"/>
          <p:cNvSpPr/>
          <p:nvPr/>
        </p:nvSpPr>
        <p:spPr>
          <a:xfrm>
            <a:off x="670081" y="5244115"/>
            <a:ext cx="6411635" cy="306229"/>
          </a:xfrm>
          <a:prstGeom prst="rect">
            <a:avLst/>
          </a:prstGeom>
          <a:noFill/>
          <a:ln/>
        </p:spPr>
        <p:txBody>
          <a:bodyPr wrap="none" lIns="0" tIns="0" rIns="0" bIns="0" rtlCol="0" anchor="t"/>
          <a:lstStyle/>
          <a:p>
            <a:pPr marL="0" indent="0" algn="l">
              <a:lnSpc>
                <a:spcPts val="2400"/>
              </a:lnSpc>
              <a:buNone/>
            </a:pPr>
            <a:r>
              <a:rPr lang="en-US" b="1" dirty="0">
                <a:solidFill>
                  <a:srgbClr val="D9E1FF"/>
                </a:solidFill>
                <a:latin typeface="Martel Sans Light" pitchFamily="34" charset="0"/>
                <a:ea typeface="Martel Sans Light" pitchFamily="34" charset="-122"/>
                <a:cs typeface="Martel Sans Light" pitchFamily="34" charset="-120"/>
              </a:rPr>
              <a:t>Program:</a:t>
            </a:r>
            <a:r>
              <a:rPr lang="en-US" dirty="0">
                <a:solidFill>
                  <a:srgbClr val="D9E1FF"/>
                </a:solidFill>
                <a:latin typeface="Martel Sans Light" pitchFamily="34" charset="0"/>
                <a:ea typeface="Martel Sans Light" pitchFamily="34" charset="-122"/>
                <a:cs typeface="Martel Sans Light" pitchFamily="34" charset="-120"/>
              </a:rPr>
              <a:t> MBA (General), 2024–26</a:t>
            </a:r>
            <a:endParaRPr lang="en-US" dirty="0"/>
          </a:p>
        </p:txBody>
      </p:sp>
      <p:sp>
        <p:nvSpPr>
          <p:cNvPr id="7" name="Text 5"/>
          <p:cNvSpPr/>
          <p:nvPr/>
        </p:nvSpPr>
        <p:spPr>
          <a:xfrm>
            <a:off x="670084" y="3356491"/>
            <a:ext cx="6411635" cy="306229"/>
          </a:xfrm>
          <a:prstGeom prst="rect">
            <a:avLst/>
          </a:prstGeom>
          <a:noFill/>
          <a:ln/>
        </p:spPr>
        <p:txBody>
          <a:bodyPr wrap="none" lIns="0" tIns="0" rIns="0" bIns="0" rtlCol="0" anchor="t"/>
          <a:lstStyle/>
          <a:p>
            <a:pPr marL="0" indent="0" algn="l">
              <a:lnSpc>
                <a:spcPts val="2400"/>
              </a:lnSpc>
              <a:buNone/>
            </a:pPr>
            <a:endParaRPr lang="en-US" sz="1500" dirty="0"/>
          </a:p>
        </p:txBody>
      </p:sp>
      <p:sp>
        <p:nvSpPr>
          <p:cNvPr id="8" name="Text 6"/>
          <p:cNvSpPr/>
          <p:nvPr/>
        </p:nvSpPr>
        <p:spPr>
          <a:xfrm>
            <a:off x="670084" y="5882933"/>
            <a:ext cx="6411635" cy="306229"/>
          </a:xfrm>
          <a:prstGeom prst="rect">
            <a:avLst/>
          </a:prstGeom>
          <a:noFill/>
          <a:ln/>
        </p:spPr>
        <p:txBody>
          <a:bodyPr wrap="none" lIns="0" tIns="0" rIns="0" bIns="0" rtlCol="0" anchor="t"/>
          <a:lstStyle/>
          <a:p>
            <a:pPr marL="0" indent="0" algn="l">
              <a:lnSpc>
                <a:spcPts val="2400"/>
              </a:lnSpc>
              <a:buNone/>
            </a:pPr>
            <a:r>
              <a:rPr lang="en-US" b="1" dirty="0">
                <a:solidFill>
                  <a:srgbClr val="D9E1FF"/>
                </a:solidFill>
                <a:latin typeface="Martel Sans Light" pitchFamily="34" charset="0"/>
                <a:ea typeface="Martel Sans Light" pitchFamily="34" charset="-122"/>
                <a:cs typeface="Martel Sans Light" pitchFamily="34" charset="-120"/>
              </a:rPr>
              <a:t>Guided by:</a:t>
            </a:r>
            <a:r>
              <a:rPr lang="en-US" dirty="0">
                <a:solidFill>
                  <a:srgbClr val="D9E1FF"/>
                </a:solidFill>
                <a:latin typeface="Martel Sans Light" pitchFamily="34" charset="0"/>
                <a:ea typeface="Martel Sans Light" pitchFamily="34" charset="-122"/>
                <a:cs typeface="Martel Sans Light" pitchFamily="34" charset="-120"/>
              </a:rPr>
              <a:t> Sree Lakshmi Mam</a:t>
            </a:r>
            <a:endParaRPr lang="en-US" dirty="0"/>
          </a:p>
        </p:txBody>
      </p:sp>
      <p:pic>
        <p:nvPicPr>
          <p:cNvPr id="9" name="Image 0" descr="preencoded.png"/>
          <p:cNvPicPr>
            <a:picLocks noChangeAspect="1"/>
          </p:cNvPicPr>
          <p:nvPr/>
        </p:nvPicPr>
        <p:blipFill>
          <a:blip r:embed="rId3"/>
          <a:stretch>
            <a:fillRect/>
          </a:stretch>
        </p:blipFill>
        <p:spPr>
          <a:xfrm>
            <a:off x="7757024" y="2866880"/>
            <a:ext cx="6411635" cy="4754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957"/>
          </a:xfrm>
          <a:prstGeom prst="rect">
            <a:avLst/>
          </a:prstGeom>
        </p:spPr>
      </p:pic>
      <p:sp>
        <p:nvSpPr>
          <p:cNvPr id="3" name="Text 0"/>
          <p:cNvSpPr/>
          <p:nvPr/>
        </p:nvSpPr>
        <p:spPr>
          <a:xfrm>
            <a:off x="667702" y="524589"/>
            <a:ext cx="6984802" cy="561023"/>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Kanit" pitchFamily="34" charset="0"/>
                <a:ea typeface="Kanit" pitchFamily="34" charset="-122"/>
                <a:cs typeface="Kanit" pitchFamily="34" charset="-120"/>
              </a:rPr>
              <a:t>Introduction &amp; Strategic Objectives</a:t>
            </a:r>
            <a:endParaRPr lang="en-US" sz="3500" dirty="0"/>
          </a:p>
        </p:txBody>
      </p:sp>
      <p:sp>
        <p:nvSpPr>
          <p:cNvPr id="4" name="Text 1"/>
          <p:cNvSpPr/>
          <p:nvPr/>
        </p:nvSpPr>
        <p:spPr>
          <a:xfrm>
            <a:off x="667702" y="1371719"/>
            <a:ext cx="7808595" cy="1220629"/>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E-commerce has fundamentally transformed retail through unprecedented convenience, granular personalization capabilities, and seamless digital payment integration. Customer behaviour analytics empowers organizations to anticipate market trends, deliver targeted offers, and strengthen customer loyalty.</a:t>
            </a:r>
            <a:endParaRPr lang="en-US" sz="1500" dirty="0"/>
          </a:p>
        </p:txBody>
      </p:sp>
      <p:sp>
        <p:nvSpPr>
          <p:cNvPr id="5" name="Shape 2"/>
          <p:cNvSpPr/>
          <p:nvPr/>
        </p:nvSpPr>
        <p:spPr>
          <a:xfrm>
            <a:off x="667702" y="2806898"/>
            <a:ext cx="7808595" cy="1081564"/>
          </a:xfrm>
          <a:prstGeom prst="roundRect">
            <a:avLst>
              <a:gd name="adj" fmla="val 2646"/>
            </a:avLst>
          </a:prstGeom>
          <a:solidFill>
            <a:srgbClr val="2F2B54"/>
          </a:solidFill>
          <a:ln/>
        </p:spPr>
      </p:sp>
      <p:sp>
        <p:nvSpPr>
          <p:cNvPr id="6" name="Text 3"/>
          <p:cNvSpPr/>
          <p:nvPr/>
        </p:nvSpPr>
        <p:spPr>
          <a:xfrm>
            <a:off x="858441" y="2997637"/>
            <a:ext cx="2244447" cy="280511"/>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Analyse Patterns</a:t>
            </a:r>
            <a:endParaRPr lang="en-US" sz="1750" dirty="0"/>
          </a:p>
        </p:txBody>
      </p:sp>
      <p:sp>
        <p:nvSpPr>
          <p:cNvPr id="7" name="Text 4"/>
          <p:cNvSpPr/>
          <p:nvPr/>
        </p:nvSpPr>
        <p:spPr>
          <a:xfrm>
            <a:off x="858441" y="3392567"/>
            <a:ext cx="7427119" cy="305157"/>
          </a:xfrm>
          <a:prstGeom prst="rect">
            <a:avLst/>
          </a:prstGeom>
          <a:noFill/>
          <a:ln/>
        </p:spPr>
        <p:txBody>
          <a:bodyPr wrap="non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Understand purchase behaviour and seasonal trends</a:t>
            </a:r>
            <a:endParaRPr lang="en-US" sz="1500" dirty="0"/>
          </a:p>
        </p:txBody>
      </p:sp>
      <p:sp>
        <p:nvSpPr>
          <p:cNvPr id="8" name="Shape 5"/>
          <p:cNvSpPr/>
          <p:nvPr/>
        </p:nvSpPr>
        <p:spPr>
          <a:xfrm>
            <a:off x="667702" y="4079200"/>
            <a:ext cx="7808595" cy="1081564"/>
          </a:xfrm>
          <a:prstGeom prst="roundRect">
            <a:avLst>
              <a:gd name="adj" fmla="val 2646"/>
            </a:avLst>
          </a:prstGeom>
          <a:solidFill>
            <a:srgbClr val="2F2B54"/>
          </a:solidFill>
          <a:ln/>
        </p:spPr>
      </p:sp>
      <p:sp>
        <p:nvSpPr>
          <p:cNvPr id="9" name="Text 6"/>
          <p:cNvSpPr/>
          <p:nvPr/>
        </p:nvSpPr>
        <p:spPr>
          <a:xfrm>
            <a:off x="858441" y="4269938"/>
            <a:ext cx="2244447" cy="280511"/>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Predict Outcomes</a:t>
            </a:r>
            <a:endParaRPr lang="en-US" sz="1750" dirty="0"/>
          </a:p>
        </p:txBody>
      </p:sp>
      <p:sp>
        <p:nvSpPr>
          <p:cNvPr id="10" name="Text 7"/>
          <p:cNvSpPr/>
          <p:nvPr/>
        </p:nvSpPr>
        <p:spPr>
          <a:xfrm>
            <a:off x="858441" y="4664869"/>
            <a:ext cx="7427119" cy="305157"/>
          </a:xfrm>
          <a:prstGeom prst="rect">
            <a:avLst/>
          </a:prstGeom>
          <a:noFill/>
          <a:ln/>
        </p:spPr>
        <p:txBody>
          <a:bodyPr wrap="non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Forecast likelihood and churn probability</a:t>
            </a:r>
            <a:endParaRPr lang="en-US" sz="1500" dirty="0"/>
          </a:p>
        </p:txBody>
      </p:sp>
      <p:sp>
        <p:nvSpPr>
          <p:cNvPr id="11" name="Shape 8"/>
          <p:cNvSpPr/>
          <p:nvPr/>
        </p:nvSpPr>
        <p:spPr>
          <a:xfrm>
            <a:off x="667702" y="5351502"/>
            <a:ext cx="7808595" cy="1081564"/>
          </a:xfrm>
          <a:prstGeom prst="roundRect">
            <a:avLst>
              <a:gd name="adj" fmla="val 2646"/>
            </a:avLst>
          </a:prstGeom>
          <a:solidFill>
            <a:srgbClr val="2F2B54"/>
          </a:solidFill>
          <a:ln/>
        </p:spPr>
      </p:sp>
      <p:sp>
        <p:nvSpPr>
          <p:cNvPr id="12" name="Text 9"/>
          <p:cNvSpPr/>
          <p:nvPr/>
        </p:nvSpPr>
        <p:spPr>
          <a:xfrm>
            <a:off x="858441" y="5542240"/>
            <a:ext cx="2244447" cy="280511"/>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Segment Customers</a:t>
            </a:r>
            <a:endParaRPr lang="en-US" sz="1750" dirty="0"/>
          </a:p>
        </p:txBody>
      </p:sp>
      <p:sp>
        <p:nvSpPr>
          <p:cNvPr id="13" name="Text 10"/>
          <p:cNvSpPr/>
          <p:nvPr/>
        </p:nvSpPr>
        <p:spPr>
          <a:xfrm>
            <a:off x="858441" y="5937171"/>
            <a:ext cx="7427119" cy="305157"/>
          </a:xfrm>
          <a:prstGeom prst="rect">
            <a:avLst/>
          </a:prstGeom>
          <a:noFill/>
          <a:ln/>
        </p:spPr>
        <p:txBody>
          <a:bodyPr wrap="non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RFM analysis and advanced clustering</a:t>
            </a:r>
            <a:endParaRPr lang="en-US" sz="1500" dirty="0"/>
          </a:p>
        </p:txBody>
      </p:sp>
      <p:sp>
        <p:nvSpPr>
          <p:cNvPr id="14" name="Shape 11"/>
          <p:cNvSpPr/>
          <p:nvPr/>
        </p:nvSpPr>
        <p:spPr>
          <a:xfrm>
            <a:off x="667702" y="6623804"/>
            <a:ext cx="7808595" cy="1081564"/>
          </a:xfrm>
          <a:prstGeom prst="roundRect">
            <a:avLst>
              <a:gd name="adj" fmla="val 2646"/>
            </a:avLst>
          </a:prstGeom>
          <a:solidFill>
            <a:srgbClr val="2F2B54"/>
          </a:solidFill>
          <a:ln/>
        </p:spPr>
      </p:sp>
      <p:sp>
        <p:nvSpPr>
          <p:cNvPr id="15" name="Text 12"/>
          <p:cNvSpPr/>
          <p:nvPr/>
        </p:nvSpPr>
        <p:spPr>
          <a:xfrm>
            <a:off x="858441" y="6814542"/>
            <a:ext cx="2244447" cy="280511"/>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Maximize Value</a:t>
            </a:r>
            <a:endParaRPr lang="en-US" sz="1750" dirty="0"/>
          </a:p>
        </p:txBody>
      </p:sp>
      <p:sp>
        <p:nvSpPr>
          <p:cNvPr id="16" name="Text 13"/>
          <p:cNvSpPr/>
          <p:nvPr/>
        </p:nvSpPr>
        <p:spPr>
          <a:xfrm>
            <a:off x="858441" y="7209473"/>
            <a:ext cx="7427119" cy="305157"/>
          </a:xfrm>
          <a:prstGeom prst="rect">
            <a:avLst/>
          </a:prstGeom>
          <a:noFill/>
          <a:ln/>
        </p:spPr>
        <p:txBody>
          <a:bodyPr wrap="non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Estimate lifetime value and CLV</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8297" y="792004"/>
            <a:ext cx="7552730" cy="553283"/>
          </a:xfrm>
          <a:prstGeom prst="rect">
            <a:avLst/>
          </a:prstGeom>
          <a:noFill/>
          <a:ln/>
        </p:spPr>
        <p:txBody>
          <a:bodyPr wrap="none" lIns="0" tIns="0" rIns="0" bIns="0" rtlCol="0" anchor="t"/>
          <a:lstStyle/>
          <a:p>
            <a:pPr marL="0" indent="0" algn="l">
              <a:lnSpc>
                <a:spcPts val="4350"/>
              </a:lnSpc>
              <a:buNone/>
            </a:pPr>
            <a:r>
              <a:rPr lang="en-US" sz="3450" dirty="0">
                <a:solidFill>
                  <a:srgbClr val="FFFFFF"/>
                </a:solidFill>
                <a:latin typeface="Kanit" pitchFamily="34" charset="0"/>
                <a:ea typeface="Kanit" pitchFamily="34" charset="-122"/>
                <a:cs typeface="Kanit" pitchFamily="34" charset="-120"/>
              </a:rPr>
              <a:t>Methodology &amp; Technical Architecture</a:t>
            </a:r>
            <a:endParaRPr lang="en-US" sz="3450" dirty="0"/>
          </a:p>
        </p:txBody>
      </p:sp>
      <p:sp>
        <p:nvSpPr>
          <p:cNvPr id="4" name="Text 1"/>
          <p:cNvSpPr/>
          <p:nvPr/>
        </p:nvSpPr>
        <p:spPr>
          <a:xfrm>
            <a:off x="658297" y="1627346"/>
            <a:ext cx="7827407" cy="902970"/>
          </a:xfrm>
          <a:prstGeom prst="rect">
            <a:avLst/>
          </a:prstGeom>
          <a:noFill/>
          <a:ln/>
        </p:spPr>
        <p:txBody>
          <a:bodyPr wrap="squar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This project employs an exploratory and analytical approach across a dataset encompassing 5,000 customers and over 50,000 transactions, structured through a sophisticated data pipeline.</a:t>
            </a:r>
            <a:endParaRPr lang="en-US" sz="1450" dirty="0"/>
          </a:p>
        </p:txBody>
      </p:sp>
      <p:pic>
        <p:nvPicPr>
          <p:cNvPr id="5" name="Image 1" descr="preencoded.png"/>
          <p:cNvPicPr>
            <a:picLocks noChangeAspect="1"/>
          </p:cNvPicPr>
          <p:nvPr/>
        </p:nvPicPr>
        <p:blipFill>
          <a:blip r:embed="rId4"/>
          <a:stretch>
            <a:fillRect/>
          </a:stretch>
        </p:blipFill>
        <p:spPr>
          <a:xfrm>
            <a:off x="658297" y="2741890"/>
            <a:ext cx="564237" cy="1143000"/>
          </a:xfrm>
          <a:prstGeom prst="rect">
            <a:avLst/>
          </a:prstGeom>
        </p:spPr>
      </p:pic>
      <p:sp>
        <p:nvSpPr>
          <p:cNvPr id="6" name="Text 2"/>
          <p:cNvSpPr/>
          <p:nvPr/>
        </p:nvSpPr>
        <p:spPr>
          <a:xfrm>
            <a:off x="1410533" y="2929890"/>
            <a:ext cx="2213015" cy="276582"/>
          </a:xfrm>
          <a:prstGeom prst="rect">
            <a:avLst/>
          </a:prstGeom>
          <a:noFill/>
          <a:ln/>
        </p:spPr>
        <p:txBody>
          <a:bodyPr wrap="none" lIns="0" tIns="0" rIns="0" bIns="0" rtlCol="0" anchor="t"/>
          <a:lstStyle/>
          <a:p>
            <a:pPr marL="0" indent="0" algn="l">
              <a:lnSpc>
                <a:spcPts val="2150"/>
              </a:lnSpc>
              <a:buNone/>
            </a:pPr>
            <a:r>
              <a:rPr lang="en-US" sz="1700" dirty="0">
                <a:solidFill>
                  <a:srgbClr val="D9E1FF"/>
                </a:solidFill>
                <a:latin typeface="Kanit" pitchFamily="34" charset="0"/>
                <a:ea typeface="Kanit" pitchFamily="34" charset="-122"/>
                <a:cs typeface="Kanit" pitchFamily="34" charset="-120"/>
              </a:rPr>
              <a:t>Bronze Layer</a:t>
            </a:r>
            <a:endParaRPr lang="en-US" sz="1700" dirty="0"/>
          </a:p>
        </p:txBody>
      </p:sp>
      <p:sp>
        <p:nvSpPr>
          <p:cNvPr id="7" name="Text 3"/>
          <p:cNvSpPr/>
          <p:nvPr/>
        </p:nvSpPr>
        <p:spPr>
          <a:xfrm>
            <a:off x="1410533" y="3319224"/>
            <a:ext cx="7075170" cy="300990"/>
          </a:xfrm>
          <a:prstGeom prst="rect">
            <a:avLst/>
          </a:prstGeom>
          <a:noFill/>
          <a:ln/>
        </p:spPr>
        <p:txBody>
          <a:bodyPr wrap="non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Raw data ingestion of transactions and customer demographics</a:t>
            </a:r>
            <a:endParaRPr lang="en-US" sz="1450" dirty="0"/>
          </a:p>
        </p:txBody>
      </p:sp>
      <p:pic>
        <p:nvPicPr>
          <p:cNvPr id="8" name="Image 2" descr="preencoded.png"/>
          <p:cNvPicPr>
            <a:picLocks noChangeAspect="1"/>
          </p:cNvPicPr>
          <p:nvPr/>
        </p:nvPicPr>
        <p:blipFill>
          <a:blip r:embed="rId4"/>
          <a:stretch>
            <a:fillRect/>
          </a:stretch>
        </p:blipFill>
        <p:spPr>
          <a:xfrm>
            <a:off x="940356" y="4058483"/>
            <a:ext cx="564237" cy="1143000"/>
          </a:xfrm>
          <a:prstGeom prst="rect">
            <a:avLst/>
          </a:prstGeom>
        </p:spPr>
      </p:pic>
      <p:sp>
        <p:nvSpPr>
          <p:cNvPr id="9" name="Text 4"/>
          <p:cNvSpPr/>
          <p:nvPr/>
        </p:nvSpPr>
        <p:spPr>
          <a:xfrm>
            <a:off x="1692592" y="4246483"/>
            <a:ext cx="2213015" cy="276582"/>
          </a:xfrm>
          <a:prstGeom prst="rect">
            <a:avLst/>
          </a:prstGeom>
          <a:noFill/>
          <a:ln/>
        </p:spPr>
        <p:txBody>
          <a:bodyPr wrap="none" lIns="0" tIns="0" rIns="0" bIns="0" rtlCol="0" anchor="t"/>
          <a:lstStyle/>
          <a:p>
            <a:pPr marL="0" indent="0" algn="l">
              <a:lnSpc>
                <a:spcPts val="2150"/>
              </a:lnSpc>
              <a:buNone/>
            </a:pPr>
            <a:r>
              <a:rPr lang="en-US" sz="1700" dirty="0">
                <a:solidFill>
                  <a:srgbClr val="D9E1FF"/>
                </a:solidFill>
                <a:latin typeface="Kanit" pitchFamily="34" charset="0"/>
                <a:ea typeface="Kanit" pitchFamily="34" charset="-122"/>
                <a:cs typeface="Kanit" pitchFamily="34" charset="-120"/>
              </a:rPr>
              <a:t>Silver Layer</a:t>
            </a:r>
            <a:endParaRPr lang="en-US" sz="1700" dirty="0"/>
          </a:p>
        </p:txBody>
      </p:sp>
      <p:sp>
        <p:nvSpPr>
          <p:cNvPr id="10" name="Text 5"/>
          <p:cNvSpPr/>
          <p:nvPr/>
        </p:nvSpPr>
        <p:spPr>
          <a:xfrm>
            <a:off x="1692592" y="4635818"/>
            <a:ext cx="6793111" cy="300990"/>
          </a:xfrm>
          <a:prstGeom prst="rect">
            <a:avLst/>
          </a:prstGeom>
          <a:noFill/>
          <a:ln/>
        </p:spPr>
        <p:txBody>
          <a:bodyPr wrap="non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Data cleaning, transformation, and feature engineering (RFM metrics)</a:t>
            </a:r>
            <a:endParaRPr lang="en-US" sz="1450" dirty="0"/>
          </a:p>
        </p:txBody>
      </p:sp>
      <p:pic>
        <p:nvPicPr>
          <p:cNvPr id="11" name="Image 3" descr="preencoded.png"/>
          <p:cNvPicPr>
            <a:picLocks noChangeAspect="1"/>
          </p:cNvPicPr>
          <p:nvPr/>
        </p:nvPicPr>
        <p:blipFill>
          <a:blip r:embed="rId4"/>
          <a:stretch>
            <a:fillRect/>
          </a:stretch>
        </p:blipFill>
        <p:spPr>
          <a:xfrm>
            <a:off x="1222534" y="5375077"/>
            <a:ext cx="564237" cy="1143000"/>
          </a:xfrm>
          <a:prstGeom prst="rect">
            <a:avLst/>
          </a:prstGeom>
        </p:spPr>
      </p:pic>
      <p:sp>
        <p:nvSpPr>
          <p:cNvPr id="12" name="Text 6"/>
          <p:cNvSpPr/>
          <p:nvPr/>
        </p:nvSpPr>
        <p:spPr>
          <a:xfrm>
            <a:off x="1974771" y="5563076"/>
            <a:ext cx="2213015" cy="276582"/>
          </a:xfrm>
          <a:prstGeom prst="rect">
            <a:avLst/>
          </a:prstGeom>
          <a:noFill/>
          <a:ln/>
        </p:spPr>
        <p:txBody>
          <a:bodyPr wrap="none" lIns="0" tIns="0" rIns="0" bIns="0" rtlCol="0" anchor="t"/>
          <a:lstStyle/>
          <a:p>
            <a:pPr marL="0" indent="0" algn="l">
              <a:lnSpc>
                <a:spcPts val="2150"/>
              </a:lnSpc>
              <a:buNone/>
            </a:pPr>
            <a:r>
              <a:rPr lang="en-US" sz="1700" dirty="0">
                <a:solidFill>
                  <a:srgbClr val="D9E1FF"/>
                </a:solidFill>
                <a:latin typeface="Kanit" pitchFamily="34" charset="0"/>
                <a:ea typeface="Kanit" pitchFamily="34" charset="-122"/>
                <a:cs typeface="Kanit" pitchFamily="34" charset="-120"/>
              </a:rPr>
              <a:t>Gold Layer</a:t>
            </a:r>
            <a:endParaRPr lang="en-US" sz="1700" dirty="0"/>
          </a:p>
        </p:txBody>
      </p:sp>
      <p:sp>
        <p:nvSpPr>
          <p:cNvPr id="13" name="Text 7"/>
          <p:cNvSpPr/>
          <p:nvPr/>
        </p:nvSpPr>
        <p:spPr>
          <a:xfrm>
            <a:off x="1974771" y="5952411"/>
            <a:ext cx="6510933" cy="300990"/>
          </a:xfrm>
          <a:prstGeom prst="rect">
            <a:avLst/>
          </a:prstGeom>
          <a:noFill/>
          <a:ln/>
        </p:spPr>
        <p:txBody>
          <a:bodyPr wrap="non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Advanced modeling, predictions, and interactive visualizations</a:t>
            </a:r>
            <a:endParaRPr lang="en-US" sz="1450" dirty="0"/>
          </a:p>
        </p:txBody>
      </p:sp>
      <p:sp>
        <p:nvSpPr>
          <p:cNvPr id="14" name="Text 8"/>
          <p:cNvSpPr/>
          <p:nvPr/>
        </p:nvSpPr>
        <p:spPr>
          <a:xfrm>
            <a:off x="658297" y="6715244"/>
            <a:ext cx="7827407" cy="722233"/>
          </a:xfrm>
          <a:prstGeom prst="rect">
            <a:avLst/>
          </a:prstGeom>
          <a:noFill/>
          <a:ln/>
        </p:spPr>
        <p:txBody>
          <a:bodyPr wrap="square" lIns="0" tIns="0" rIns="0" bIns="0" rtlCol="0" anchor="t"/>
          <a:lstStyle/>
          <a:p>
            <a:pPr marL="0" indent="0" algn="l">
              <a:lnSpc>
                <a:spcPts val="1850"/>
              </a:lnSpc>
              <a:buNone/>
            </a:pPr>
            <a:r>
              <a:rPr lang="en-US" sz="1150" b="1" dirty="0">
                <a:solidFill>
                  <a:srgbClr val="D9E1FF"/>
                </a:solidFill>
                <a:latin typeface="Martel Sans Light" pitchFamily="34" charset="0"/>
                <a:ea typeface="Martel Sans Light" pitchFamily="34" charset="-122"/>
                <a:cs typeface="Martel Sans Light" pitchFamily="34" charset="-120"/>
              </a:rPr>
              <a:t>Tools:</a:t>
            </a:r>
            <a:r>
              <a:rPr lang="en-US" sz="1150" dirty="0">
                <a:solidFill>
                  <a:srgbClr val="D9E1FF"/>
                </a:solidFill>
                <a:latin typeface="Martel Sans Light" pitchFamily="34" charset="0"/>
                <a:ea typeface="Martel Sans Light" pitchFamily="34" charset="-122"/>
                <a:cs typeface="Martel Sans Light" pitchFamily="34" charset="-120"/>
              </a:rPr>
              <a:t> Databricks (Platform) • Python (Language) • Pandas, NumPy, Scikit-learn (Libraries) • Logistic Regression, Random Forest, K-Means, Gradient Boosting (Models) • Power BI &amp; Databricks Dashboards (Visualization)</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7125" y="558225"/>
            <a:ext cx="12019598" cy="678299"/>
          </a:xfrm>
          <a:prstGeom prst="rect">
            <a:avLst/>
          </a:prstGeom>
          <a:noFill/>
          <a:ln/>
        </p:spPr>
        <p:txBody>
          <a:bodyPr wrap="none" lIns="0" tIns="0" rIns="0" bIns="0" rtlCol="0" anchor="t"/>
          <a:lstStyle/>
          <a:p>
            <a:pPr marL="0" indent="0" algn="l">
              <a:lnSpc>
                <a:spcPts val="5300"/>
              </a:lnSpc>
              <a:buNone/>
            </a:pPr>
            <a:r>
              <a:rPr lang="en-US" sz="4250" dirty="0">
                <a:solidFill>
                  <a:srgbClr val="FFFFFF"/>
                </a:solidFill>
                <a:latin typeface="Kanit" pitchFamily="34" charset="0"/>
                <a:ea typeface="Kanit" pitchFamily="34" charset="-122"/>
                <a:cs typeface="Kanit" pitchFamily="34" charset="-120"/>
              </a:rPr>
              <a:t>Key Analytical Applications &amp; Model Performance</a:t>
            </a:r>
            <a:endParaRPr lang="en-US" sz="4250" dirty="0"/>
          </a:p>
        </p:txBody>
      </p:sp>
      <p:sp>
        <p:nvSpPr>
          <p:cNvPr id="3" name="Shape 1"/>
          <p:cNvSpPr/>
          <p:nvPr/>
        </p:nvSpPr>
        <p:spPr>
          <a:xfrm>
            <a:off x="807125" y="1773674"/>
            <a:ext cx="13016151" cy="5825609"/>
          </a:xfrm>
          <a:prstGeom prst="roundRect">
            <a:avLst>
              <a:gd name="adj" fmla="val 594"/>
            </a:avLst>
          </a:prstGeom>
          <a:noFill/>
          <a:ln w="7620">
            <a:solidFill>
              <a:srgbClr val="FFFFFF">
                <a:alpha val="24000"/>
              </a:srgbClr>
            </a:solidFill>
            <a:prstDash val="solid"/>
          </a:ln>
        </p:spPr>
      </p:sp>
      <p:sp>
        <p:nvSpPr>
          <p:cNvPr id="4" name="Shape 2"/>
          <p:cNvSpPr/>
          <p:nvPr/>
        </p:nvSpPr>
        <p:spPr>
          <a:xfrm>
            <a:off x="814746" y="1781294"/>
            <a:ext cx="13000910" cy="5825608"/>
          </a:xfrm>
          <a:prstGeom prst="rect">
            <a:avLst/>
          </a:prstGeom>
          <a:solidFill>
            <a:srgbClr val="FFFFFF">
              <a:alpha val="4000"/>
            </a:srgbClr>
          </a:solidFill>
          <a:ln/>
        </p:spPr>
      </p:sp>
      <p:sp>
        <p:nvSpPr>
          <p:cNvPr id="5" name="Text 3"/>
          <p:cNvSpPr/>
          <p:nvPr/>
        </p:nvSpPr>
        <p:spPr>
          <a:xfrm>
            <a:off x="1045488" y="1927265"/>
            <a:ext cx="2785110" cy="368975"/>
          </a:xfrm>
          <a:prstGeom prst="rect">
            <a:avLst/>
          </a:prstGeom>
          <a:noFill/>
          <a:ln/>
        </p:spPr>
        <p:txBody>
          <a:bodyPr wrap="none" lIns="0" tIns="0" rIns="0" bIns="0" rtlCol="0" anchor="t"/>
          <a:lstStyle/>
          <a:p>
            <a:pPr marL="0" indent="0" algn="l">
              <a:lnSpc>
                <a:spcPts val="2900"/>
              </a:lnSpc>
              <a:buNone/>
            </a:pPr>
            <a:r>
              <a:rPr lang="en-US" sz="1800" b="1" dirty="0">
                <a:latin typeface="Martel Sans Light" pitchFamily="34" charset="0"/>
                <a:ea typeface="Martel Sans Light" pitchFamily="34" charset="-122"/>
                <a:cs typeface="Martel Sans Light" pitchFamily="34" charset="-120"/>
              </a:rPr>
              <a:t>Use</a:t>
            </a:r>
            <a:r>
              <a:rPr lang="en-US" sz="1800" b="1" dirty="0">
                <a:solidFill>
                  <a:schemeClr val="bg1"/>
                </a:solidFill>
                <a:latin typeface="Martel Sans Light" pitchFamily="34" charset="0"/>
                <a:ea typeface="Martel Sans Light" pitchFamily="34" charset="-122"/>
                <a:cs typeface="Martel Sans Light" pitchFamily="34" charset="-120"/>
              </a:rPr>
              <a:t> </a:t>
            </a:r>
            <a:r>
              <a:rPr lang="en-US" sz="1800" b="1" dirty="0">
                <a:latin typeface="Martel Sans Light" pitchFamily="34" charset="0"/>
                <a:ea typeface="Martel Sans Light" pitchFamily="34" charset="-122"/>
                <a:cs typeface="Martel Sans Light" pitchFamily="34" charset="-120"/>
              </a:rPr>
              <a:t>Case</a:t>
            </a:r>
            <a:endParaRPr lang="en-US" sz="1800" dirty="0"/>
          </a:p>
        </p:txBody>
      </p:sp>
      <p:sp>
        <p:nvSpPr>
          <p:cNvPr id="6" name="Text 4"/>
          <p:cNvSpPr/>
          <p:nvPr/>
        </p:nvSpPr>
        <p:spPr>
          <a:xfrm>
            <a:off x="4299466" y="1927265"/>
            <a:ext cx="2781300" cy="368975"/>
          </a:xfrm>
          <a:prstGeom prst="rect">
            <a:avLst/>
          </a:prstGeom>
          <a:noFill/>
          <a:ln/>
        </p:spPr>
        <p:txBody>
          <a:bodyPr wrap="none" lIns="0" tIns="0" rIns="0" bIns="0" rtlCol="0" anchor="t"/>
          <a:lstStyle/>
          <a:p>
            <a:pPr marL="0" indent="0" algn="l">
              <a:lnSpc>
                <a:spcPts val="2900"/>
              </a:lnSpc>
              <a:buNone/>
            </a:pPr>
            <a:r>
              <a:rPr lang="en-US" sz="1800" b="1" dirty="0">
                <a:latin typeface="Martel Sans Light" pitchFamily="34" charset="0"/>
                <a:ea typeface="Martel Sans Light" pitchFamily="34" charset="-122"/>
                <a:cs typeface="Martel Sans Light" pitchFamily="34" charset="-120"/>
              </a:rPr>
              <a:t>Technique</a:t>
            </a:r>
            <a:endParaRPr lang="en-US" sz="1800" dirty="0"/>
          </a:p>
        </p:txBody>
      </p:sp>
      <p:sp>
        <p:nvSpPr>
          <p:cNvPr id="7" name="Text 5"/>
          <p:cNvSpPr/>
          <p:nvPr/>
        </p:nvSpPr>
        <p:spPr>
          <a:xfrm>
            <a:off x="7549634" y="1927265"/>
            <a:ext cx="6035397" cy="368975"/>
          </a:xfrm>
          <a:prstGeom prst="rect">
            <a:avLst/>
          </a:prstGeom>
          <a:noFill/>
          <a:ln/>
        </p:spPr>
        <p:txBody>
          <a:bodyPr wrap="none" lIns="0" tIns="0" rIns="0" bIns="0" rtlCol="0" anchor="t"/>
          <a:lstStyle/>
          <a:p>
            <a:pPr marL="0" indent="0" algn="l">
              <a:lnSpc>
                <a:spcPts val="2900"/>
              </a:lnSpc>
              <a:buNone/>
            </a:pPr>
            <a:r>
              <a:rPr lang="en-US" sz="1800" b="1" dirty="0">
                <a:latin typeface="Martel Sans Light" pitchFamily="34" charset="0"/>
                <a:ea typeface="Martel Sans Light" pitchFamily="34" charset="-122"/>
                <a:cs typeface="Martel Sans Light" pitchFamily="34" charset="-120"/>
              </a:rPr>
              <a:t>Key</a:t>
            </a:r>
            <a:r>
              <a:rPr lang="en-US" sz="1800" b="1" dirty="0">
                <a:solidFill>
                  <a:srgbClr val="D9E1FF"/>
                </a:solidFill>
                <a:latin typeface="Martel Sans Light" pitchFamily="34" charset="0"/>
                <a:ea typeface="Martel Sans Light" pitchFamily="34" charset="-122"/>
                <a:cs typeface="Martel Sans Light" pitchFamily="34" charset="-120"/>
              </a:rPr>
              <a:t> </a:t>
            </a:r>
            <a:r>
              <a:rPr lang="en-US" sz="1800" b="1" dirty="0">
                <a:latin typeface="Martel Sans Light" pitchFamily="34" charset="0"/>
                <a:ea typeface="Martel Sans Light" pitchFamily="34" charset="-122"/>
                <a:cs typeface="Martel Sans Light" pitchFamily="34" charset="-120"/>
              </a:rPr>
              <a:t>Findings</a:t>
            </a:r>
            <a:endParaRPr lang="en-US" sz="1800" dirty="0"/>
          </a:p>
        </p:txBody>
      </p:sp>
      <p:sp>
        <p:nvSpPr>
          <p:cNvPr id="8" name="Shape 6"/>
          <p:cNvSpPr/>
          <p:nvPr/>
        </p:nvSpPr>
        <p:spPr>
          <a:xfrm>
            <a:off x="814745" y="2442210"/>
            <a:ext cx="13000911" cy="1029891"/>
          </a:xfrm>
          <a:prstGeom prst="rect">
            <a:avLst/>
          </a:prstGeom>
          <a:solidFill>
            <a:srgbClr val="000000">
              <a:alpha val="4000"/>
            </a:srgbClr>
          </a:solidFill>
          <a:ln/>
        </p:spPr>
      </p:sp>
      <p:sp>
        <p:nvSpPr>
          <p:cNvPr id="9" name="Text 7"/>
          <p:cNvSpPr/>
          <p:nvPr/>
        </p:nvSpPr>
        <p:spPr>
          <a:xfrm>
            <a:off x="1045488" y="2588181"/>
            <a:ext cx="2785110" cy="368975"/>
          </a:xfrm>
          <a:prstGeom prst="rect">
            <a:avLst/>
          </a:prstGeom>
          <a:noFill/>
          <a:ln/>
        </p:spPr>
        <p:txBody>
          <a:bodyPr wrap="non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Purchase Prediction</a:t>
            </a:r>
            <a:endParaRPr lang="en-US" sz="1800" dirty="0"/>
          </a:p>
        </p:txBody>
      </p:sp>
      <p:sp>
        <p:nvSpPr>
          <p:cNvPr id="10" name="Text 8"/>
          <p:cNvSpPr/>
          <p:nvPr/>
        </p:nvSpPr>
        <p:spPr>
          <a:xfrm>
            <a:off x="4299466" y="2588181"/>
            <a:ext cx="2781300" cy="737949"/>
          </a:xfrm>
          <a:prstGeom prst="rect">
            <a:avLst/>
          </a:prstGeom>
          <a:noFill/>
          <a:ln/>
        </p:spPr>
        <p:txBody>
          <a:bodyPr wrap="squar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Logistic Regression, Random Forest</a:t>
            </a:r>
            <a:endParaRPr lang="en-US" sz="1800" dirty="0"/>
          </a:p>
        </p:txBody>
      </p:sp>
      <p:sp>
        <p:nvSpPr>
          <p:cNvPr id="11" name="Text 9"/>
          <p:cNvSpPr/>
          <p:nvPr/>
        </p:nvSpPr>
        <p:spPr>
          <a:xfrm>
            <a:off x="7547787" y="2588181"/>
            <a:ext cx="6035397" cy="737949"/>
          </a:xfrm>
          <a:prstGeom prst="rect">
            <a:avLst/>
          </a:prstGeom>
          <a:noFill/>
          <a:ln/>
        </p:spPr>
        <p:txBody>
          <a:bodyPr wrap="squar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87% accuracy; Recency &amp; Frequency are strongest drivers</a:t>
            </a:r>
            <a:endParaRPr lang="en-US" sz="1800" dirty="0"/>
          </a:p>
        </p:txBody>
      </p:sp>
      <p:sp>
        <p:nvSpPr>
          <p:cNvPr id="12" name="Shape 10"/>
          <p:cNvSpPr/>
          <p:nvPr/>
        </p:nvSpPr>
        <p:spPr>
          <a:xfrm>
            <a:off x="814745" y="3472101"/>
            <a:ext cx="13000911" cy="1029891"/>
          </a:xfrm>
          <a:prstGeom prst="rect">
            <a:avLst/>
          </a:prstGeom>
          <a:solidFill>
            <a:srgbClr val="FFFFFF">
              <a:alpha val="4000"/>
            </a:srgbClr>
          </a:solidFill>
          <a:ln/>
        </p:spPr>
      </p:sp>
      <p:sp>
        <p:nvSpPr>
          <p:cNvPr id="13" name="Text 11"/>
          <p:cNvSpPr/>
          <p:nvPr/>
        </p:nvSpPr>
        <p:spPr>
          <a:xfrm>
            <a:off x="1045488" y="3618071"/>
            <a:ext cx="2785110" cy="368975"/>
          </a:xfrm>
          <a:prstGeom prst="rect">
            <a:avLst/>
          </a:prstGeom>
          <a:noFill/>
          <a:ln/>
        </p:spPr>
        <p:txBody>
          <a:bodyPr wrap="non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Customer Segmentation</a:t>
            </a:r>
            <a:endParaRPr lang="en-US" sz="1800" dirty="0"/>
          </a:p>
        </p:txBody>
      </p:sp>
      <p:sp>
        <p:nvSpPr>
          <p:cNvPr id="14" name="Text 12"/>
          <p:cNvSpPr/>
          <p:nvPr/>
        </p:nvSpPr>
        <p:spPr>
          <a:xfrm>
            <a:off x="4299466" y="3618071"/>
            <a:ext cx="2781300" cy="368975"/>
          </a:xfrm>
          <a:prstGeom prst="rect">
            <a:avLst/>
          </a:prstGeom>
          <a:noFill/>
          <a:ln/>
        </p:spPr>
        <p:txBody>
          <a:bodyPr wrap="non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K-Means (RFM)</a:t>
            </a:r>
            <a:endParaRPr lang="en-US" sz="1800" dirty="0"/>
          </a:p>
        </p:txBody>
      </p:sp>
      <p:sp>
        <p:nvSpPr>
          <p:cNvPr id="15" name="Text 13"/>
          <p:cNvSpPr/>
          <p:nvPr/>
        </p:nvSpPr>
        <p:spPr>
          <a:xfrm>
            <a:off x="7549634" y="3618071"/>
            <a:ext cx="6035397" cy="737949"/>
          </a:xfrm>
          <a:prstGeom prst="rect">
            <a:avLst/>
          </a:prstGeom>
          <a:noFill/>
          <a:ln/>
        </p:spPr>
        <p:txBody>
          <a:bodyPr wrap="squar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4 clusters identified: High-Value, Potential Loyal, At-Risk, Low-Value</a:t>
            </a:r>
            <a:endParaRPr lang="en-US" sz="1800" dirty="0"/>
          </a:p>
        </p:txBody>
      </p:sp>
      <p:sp>
        <p:nvSpPr>
          <p:cNvPr id="16" name="Shape 14"/>
          <p:cNvSpPr/>
          <p:nvPr/>
        </p:nvSpPr>
        <p:spPr>
          <a:xfrm>
            <a:off x="0" y="3931172"/>
            <a:ext cx="13000911" cy="1029891"/>
          </a:xfrm>
          <a:prstGeom prst="rect">
            <a:avLst/>
          </a:prstGeom>
          <a:solidFill>
            <a:srgbClr val="000000">
              <a:alpha val="4000"/>
            </a:srgbClr>
          </a:solidFill>
          <a:ln/>
        </p:spPr>
      </p:sp>
      <p:sp>
        <p:nvSpPr>
          <p:cNvPr id="17" name="Text 15"/>
          <p:cNvSpPr/>
          <p:nvPr/>
        </p:nvSpPr>
        <p:spPr>
          <a:xfrm>
            <a:off x="1045488" y="4647962"/>
            <a:ext cx="2785110" cy="737949"/>
          </a:xfrm>
          <a:prstGeom prst="rect">
            <a:avLst/>
          </a:prstGeom>
          <a:noFill/>
          <a:ln/>
        </p:spPr>
        <p:txBody>
          <a:bodyPr wrap="squar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Product Recommendation</a:t>
            </a:r>
            <a:endParaRPr lang="en-US" sz="1800" dirty="0"/>
          </a:p>
        </p:txBody>
      </p:sp>
      <p:sp>
        <p:nvSpPr>
          <p:cNvPr id="18" name="Text 16"/>
          <p:cNvSpPr/>
          <p:nvPr/>
        </p:nvSpPr>
        <p:spPr>
          <a:xfrm>
            <a:off x="4299466" y="4647962"/>
            <a:ext cx="2781300" cy="368975"/>
          </a:xfrm>
          <a:prstGeom prst="rect">
            <a:avLst/>
          </a:prstGeom>
          <a:noFill/>
          <a:ln/>
        </p:spPr>
        <p:txBody>
          <a:bodyPr wrap="non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Collaborative Filtering</a:t>
            </a:r>
            <a:endParaRPr lang="en-US" sz="1800" dirty="0"/>
          </a:p>
        </p:txBody>
      </p:sp>
      <p:sp>
        <p:nvSpPr>
          <p:cNvPr id="19" name="Text 17"/>
          <p:cNvSpPr/>
          <p:nvPr/>
        </p:nvSpPr>
        <p:spPr>
          <a:xfrm>
            <a:off x="7549634" y="4647962"/>
            <a:ext cx="6035397" cy="737949"/>
          </a:xfrm>
          <a:prstGeom prst="rect">
            <a:avLst/>
          </a:prstGeom>
          <a:noFill/>
          <a:ln/>
        </p:spPr>
        <p:txBody>
          <a:bodyPr wrap="squar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75% precision; cross-category combos (phone → accessories)</a:t>
            </a:r>
            <a:endParaRPr lang="en-US" sz="1800" dirty="0"/>
          </a:p>
        </p:txBody>
      </p:sp>
      <p:sp>
        <p:nvSpPr>
          <p:cNvPr id="20" name="Shape 18"/>
          <p:cNvSpPr/>
          <p:nvPr/>
        </p:nvSpPr>
        <p:spPr>
          <a:xfrm>
            <a:off x="814745" y="5531882"/>
            <a:ext cx="13000911" cy="1029891"/>
          </a:xfrm>
          <a:prstGeom prst="rect">
            <a:avLst/>
          </a:prstGeom>
          <a:solidFill>
            <a:srgbClr val="FFFFFF">
              <a:alpha val="4000"/>
            </a:srgbClr>
          </a:solidFill>
          <a:ln/>
        </p:spPr>
      </p:sp>
      <p:sp>
        <p:nvSpPr>
          <p:cNvPr id="21" name="Text 19"/>
          <p:cNvSpPr/>
          <p:nvPr/>
        </p:nvSpPr>
        <p:spPr>
          <a:xfrm>
            <a:off x="1045488" y="5677853"/>
            <a:ext cx="2785110" cy="368975"/>
          </a:xfrm>
          <a:prstGeom prst="rect">
            <a:avLst/>
          </a:prstGeom>
          <a:noFill/>
          <a:ln/>
        </p:spPr>
        <p:txBody>
          <a:bodyPr wrap="non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Customer Lifetime Value</a:t>
            </a:r>
            <a:endParaRPr lang="en-US" sz="1800" dirty="0"/>
          </a:p>
        </p:txBody>
      </p:sp>
      <p:sp>
        <p:nvSpPr>
          <p:cNvPr id="22" name="Text 20"/>
          <p:cNvSpPr/>
          <p:nvPr/>
        </p:nvSpPr>
        <p:spPr>
          <a:xfrm>
            <a:off x="4299466" y="5677853"/>
            <a:ext cx="2781300" cy="368975"/>
          </a:xfrm>
          <a:prstGeom prst="rect">
            <a:avLst/>
          </a:prstGeom>
          <a:noFill/>
          <a:ln/>
        </p:spPr>
        <p:txBody>
          <a:bodyPr wrap="non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Gradient Boosting</a:t>
            </a:r>
            <a:endParaRPr lang="en-US" sz="1800" dirty="0"/>
          </a:p>
        </p:txBody>
      </p:sp>
      <p:sp>
        <p:nvSpPr>
          <p:cNvPr id="23" name="Text 21"/>
          <p:cNvSpPr/>
          <p:nvPr/>
        </p:nvSpPr>
        <p:spPr>
          <a:xfrm>
            <a:off x="7549634" y="5710357"/>
            <a:ext cx="6035397" cy="737949"/>
          </a:xfrm>
          <a:prstGeom prst="rect">
            <a:avLst/>
          </a:prstGeom>
          <a:noFill/>
          <a:ln/>
        </p:spPr>
        <p:txBody>
          <a:bodyPr wrap="squar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High CLV linked to frequent, high-spend buyers (R²=0.82)</a:t>
            </a:r>
            <a:endParaRPr lang="en-US" sz="1800" dirty="0"/>
          </a:p>
        </p:txBody>
      </p:sp>
      <p:sp>
        <p:nvSpPr>
          <p:cNvPr id="24" name="Shape 22"/>
          <p:cNvSpPr/>
          <p:nvPr/>
        </p:nvSpPr>
        <p:spPr>
          <a:xfrm>
            <a:off x="814745" y="6561772"/>
            <a:ext cx="13000911" cy="1029891"/>
          </a:xfrm>
          <a:prstGeom prst="rect">
            <a:avLst/>
          </a:prstGeom>
          <a:solidFill>
            <a:srgbClr val="000000">
              <a:alpha val="4000"/>
            </a:srgbClr>
          </a:solidFill>
          <a:ln/>
        </p:spPr>
      </p:sp>
      <p:sp>
        <p:nvSpPr>
          <p:cNvPr id="25" name="Text 23"/>
          <p:cNvSpPr/>
          <p:nvPr/>
        </p:nvSpPr>
        <p:spPr>
          <a:xfrm>
            <a:off x="1045488" y="6707743"/>
            <a:ext cx="2785110" cy="368975"/>
          </a:xfrm>
          <a:prstGeom prst="rect">
            <a:avLst/>
          </a:prstGeom>
          <a:noFill/>
          <a:ln/>
        </p:spPr>
        <p:txBody>
          <a:bodyPr wrap="non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Churn</a:t>
            </a:r>
            <a:r>
              <a:rPr lang="en-US" sz="1800" dirty="0">
                <a:solidFill>
                  <a:schemeClr val="bg1"/>
                </a:solidFill>
                <a:latin typeface="Martel Sans Light" pitchFamily="34" charset="0"/>
                <a:ea typeface="Martel Sans Light" pitchFamily="34" charset="-122"/>
                <a:cs typeface="Martel Sans Light" pitchFamily="34" charset="-120"/>
              </a:rPr>
              <a:t> </a:t>
            </a:r>
            <a:r>
              <a:rPr lang="en-US" sz="1800" dirty="0">
                <a:latin typeface="Martel Sans Light" pitchFamily="34" charset="0"/>
                <a:ea typeface="Martel Sans Light" pitchFamily="34" charset="-122"/>
                <a:cs typeface="Martel Sans Light" pitchFamily="34" charset="-120"/>
              </a:rPr>
              <a:t>Prediction</a:t>
            </a:r>
            <a:endParaRPr lang="en-US" sz="1800" dirty="0"/>
          </a:p>
        </p:txBody>
      </p:sp>
      <p:sp>
        <p:nvSpPr>
          <p:cNvPr id="26" name="Text 24"/>
          <p:cNvSpPr/>
          <p:nvPr/>
        </p:nvSpPr>
        <p:spPr>
          <a:xfrm>
            <a:off x="4299466" y="6707743"/>
            <a:ext cx="2781300" cy="737949"/>
          </a:xfrm>
          <a:prstGeom prst="rect">
            <a:avLst/>
          </a:prstGeom>
          <a:noFill/>
          <a:ln/>
        </p:spPr>
        <p:txBody>
          <a:bodyPr wrap="squar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Decision Tree, Gradient Boosting</a:t>
            </a:r>
            <a:endParaRPr lang="en-US" sz="1800" dirty="0"/>
          </a:p>
        </p:txBody>
      </p:sp>
      <p:sp>
        <p:nvSpPr>
          <p:cNvPr id="27" name="Text 25"/>
          <p:cNvSpPr/>
          <p:nvPr/>
        </p:nvSpPr>
        <p:spPr>
          <a:xfrm>
            <a:off x="7549634" y="6707743"/>
            <a:ext cx="6035397" cy="368975"/>
          </a:xfrm>
          <a:prstGeom prst="rect">
            <a:avLst/>
          </a:prstGeom>
          <a:noFill/>
          <a:ln/>
        </p:spPr>
        <p:txBody>
          <a:bodyPr wrap="none" lIns="0" tIns="0" rIns="0" bIns="0" rtlCol="0" anchor="t"/>
          <a:lstStyle/>
          <a:p>
            <a:pPr marL="0" indent="0" algn="l">
              <a:lnSpc>
                <a:spcPts val="2900"/>
              </a:lnSpc>
              <a:buNone/>
            </a:pPr>
            <a:r>
              <a:rPr lang="en-US" sz="1800" dirty="0">
                <a:latin typeface="Martel Sans Light" pitchFamily="34" charset="0"/>
                <a:ea typeface="Martel Sans Light" pitchFamily="34" charset="-122"/>
                <a:cs typeface="Martel Sans Light" pitchFamily="34" charset="-120"/>
              </a:rPr>
              <a:t>90% accuracy; inactivity &gt;90 days signals elevated risk</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395" y="626150"/>
            <a:ext cx="7781211" cy="1145381"/>
          </a:xfrm>
          <a:prstGeom prst="rect">
            <a:avLst/>
          </a:prstGeom>
          <a:noFill/>
          <a:ln/>
        </p:spPr>
        <p:txBody>
          <a:bodyPr wrap="square" lIns="0" tIns="0" rIns="0" bIns="0" rtlCol="0" anchor="t"/>
          <a:lstStyle/>
          <a:p>
            <a:pPr marL="0" indent="0" algn="l">
              <a:lnSpc>
                <a:spcPts val="4500"/>
              </a:lnSpc>
              <a:buNone/>
            </a:pPr>
            <a:r>
              <a:rPr lang="en-US" sz="3600" dirty="0">
                <a:solidFill>
                  <a:srgbClr val="FFFFFF"/>
                </a:solidFill>
                <a:latin typeface="Kanit" pitchFamily="34" charset="0"/>
                <a:ea typeface="Kanit" pitchFamily="34" charset="-122"/>
                <a:cs typeface="Kanit" pitchFamily="34" charset="-120"/>
              </a:rPr>
              <a:t>Critical Business Insights &amp; Strategic Implications</a:t>
            </a:r>
            <a:endParaRPr lang="en-US" sz="3600" dirty="0"/>
          </a:p>
        </p:txBody>
      </p:sp>
      <p:sp>
        <p:nvSpPr>
          <p:cNvPr id="4" name="Shape 1"/>
          <p:cNvSpPr/>
          <p:nvPr/>
        </p:nvSpPr>
        <p:spPr>
          <a:xfrm>
            <a:off x="681395" y="2063472"/>
            <a:ext cx="438031" cy="438031"/>
          </a:xfrm>
          <a:prstGeom prst="roundRect">
            <a:avLst>
              <a:gd name="adj" fmla="val 6667"/>
            </a:avLst>
          </a:prstGeom>
          <a:solidFill>
            <a:srgbClr val="2F2B54"/>
          </a:solidFill>
          <a:ln/>
        </p:spPr>
      </p:sp>
      <p:sp>
        <p:nvSpPr>
          <p:cNvPr id="5" name="Text 2"/>
          <p:cNvSpPr/>
          <p:nvPr/>
        </p:nvSpPr>
        <p:spPr>
          <a:xfrm>
            <a:off x="762953" y="2110680"/>
            <a:ext cx="274796" cy="343495"/>
          </a:xfrm>
          <a:prstGeom prst="rect">
            <a:avLst/>
          </a:prstGeom>
          <a:noFill/>
          <a:ln/>
        </p:spPr>
        <p:txBody>
          <a:bodyPr wrap="none" lIns="0" tIns="0" rIns="0" bIns="0" rtlCol="0" anchor="t"/>
          <a:lstStyle/>
          <a:p>
            <a:pPr marL="0" indent="0" algn="ctr">
              <a:lnSpc>
                <a:spcPts val="2150"/>
              </a:lnSpc>
              <a:buNone/>
            </a:pPr>
            <a:r>
              <a:rPr lang="en-US" sz="2150" dirty="0">
                <a:solidFill>
                  <a:srgbClr val="D9E1FF"/>
                </a:solidFill>
                <a:latin typeface="Kanit" pitchFamily="34" charset="0"/>
                <a:ea typeface="Kanit" pitchFamily="34" charset="-122"/>
                <a:cs typeface="Kanit" pitchFamily="34" charset="-120"/>
              </a:rPr>
              <a:t>1</a:t>
            </a:r>
            <a:endParaRPr lang="en-US" sz="2150" dirty="0"/>
          </a:p>
        </p:txBody>
      </p:sp>
      <p:sp>
        <p:nvSpPr>
          <p:cNvPr id="6" name="Text 3"/>
          <p:cNvSpPr/>
          <p:nvPr/>
        </p:nvSpPr>
        <p:spPr>
          <a:xfrm>
            <a:off x="1314093" y="2130385"/>
            <a:ext cx="2388037" cy="286345"/>
          </a:xfrm>
          <a:prstGeom prst="rect">
            <a:avLst/>
          </a:prstGeom>
          <a:noFill/>
          <a:ln/>
        </p:spPr>
        <p:txBody>
          <a:bodyPr wrap="none" lIns="0" tIns="0" rIns="0" bIns="0" rtlCol="0" anchor="t"/>
          <a:lstStyle/>
          <a:p>
            <a:pPr marL="0" indent="0" algn="l">
              <a:lnSpc>
                <a:spcPts val="2250"/>
              </a:lnSpc>
              <a:buNone/>
            </a:pPr>
            <a:r>
              <a:rPr lang="en-US" sz="1800" dirty="0">
                <a:solidFill>
                  <a:srgbClr val="D9E1FF"/>
                </a:solidFill>
                <a:latin typeface="Kanit" pitchFamily="34" charset="0"/>
                <a:ea typeface="Kanit" pitchFamily="34" charset="-122"/>
                <a:cs typeface="Kanit" pitchFamily="34" charset="-120"/>
              </a:rPr>
              <a:t>Revenue Concentration</a:t>
            </a:r>
            <a:endParaRPr lang="en-US" sz="1800" dirty="0"/>
          </a:p>
        </p:txBody>
      </p:sp>
      <p:sp>
        <p:nvSpPr>
          <p:cNvPr id="7" name="Text 4"/>
          <p:cNvSpPr/>
          <p:nvPr/>
        </p:nvSpPr>
        <p:spPr>
          <a:xfrm>
            <a:off x="1314093" y="2533531"/>
            <a:ext cx="7148513" cy="622935"/>
          </a:xfrm>
          <a:prstGeom prst="rect">
            <a:avLst/>
          </a:prstGeom>
          <a:noFill/>
          <a:ln/>
        </p:spPr>
        <p:txBody>
          <a:bodyPr wrap="square" lIns="0" tIns="0" rIns="0" bIns="0" rtlCol="0" anchor="t"/>
          <a:lstStyle/>
          <a:p>
            <a:pPr marL="0" indent="0" algn="l">
              <a:lnSpc>
                <a:spcPts val="2450"/>
              </a:lnSpc>
              <a:buNone/>
            </a:pPr>
            <a:r>
              <a:rPr lang="en-US" sz="1500" dirty="0">
                <a:solidFill>
                  <a:srgbClr val="D9E1FF"/>
                </a:solidFill>
                <a:latin typeface="Martel Sans Light" pitchFamily="34" charset="0"/>
                <a:ea typeface="Martel Sans Light" pitchFamily="34" charset="-122"/>
                <a:cs typeface="Martel Sans Light" pitchFamily="34" charset="-120"/>
              </a:rPr>
              <a:t>Top 15% of customers generate 60% of total sales, revealing classic Pareto distribution patterns that demand targeted retention strategies.</a:t>
            </a:r>
            <a:endParaRPr lang="en-US" sz="1500" dirty="0"/>
          </a:p>
        </p:txBody>
      </p:sp>
      <p:sp>
        <p:nvSpPr>
          <p:cNvPr id="8" name="Shape 5"/>
          <p:cNvSpPr/>
          <p:nvPr/>
        </p:nvSpPr>
        <p:spPr>
          <a:xfrm>
            <a:off x="681395" y="3545800"/>
            <a:ext cx="438031" cy="438031"/>
          </a:xfrm>
          <a:prstGeom prst="roundRect">
            <a:avLst>
              <a:gd name="adj" fmla="val 6667"/>
            </a:avLst>
          </a:prstGeom>
          <a:solidFill>
            <a:srgbClr val="2F2B54"/>
          </a:solidFill>
          <a:ln/>
        </p:spPr>
      </p:sp>
      <p:sp>
        <p:nvSpPr>
          <p:cNvPr id="9" name="Text 6"/>
          <p:cNvSpPr/>
          <p:nvPr/>
        </p:nvSpPr>
        <p:spPr>
          <a:xfrm>
            <a:off x="762953" y="3593009"/>
            <a:ext cx="274796" cy="343495"/>
          </a:xfrm>
          <a:prstGeom prst="rect">
            <a:avLst/>
          </a:prstGeom>
          <a:noFill/>
          <a:ln/>
        </p:spPr>
        <p:txBody>
          <a:bodyPr wrap="none" lIns="0" tIns="0" rIns="0" bIns="0" rtlCol="0" anchor="t"/>
          <a:lstStyle/>
          <a:p>
            <a:pPr marL="0" indent="0" algn="ctr">
              <a:lnSpc>
                <a:spcPts val="2150"/>
              </a:lnSpc>
              <a:buNone/>
            </a:pPr>
            <a:r>
              <a:rPr lang="en-US" sz="2150" dirty="0">
                <a:solidFill>
                  <a:srgbClr val="D9E1FF"/>
                </a:solidFill>
                <a:latin typeface="Kanit" pitchFamily="34" charset="0"/>
                <a:ea typeface="Kanit" pitchFamily="34" charset="-122"/>
                <a:cs typeface="Kanit" pitchFamily="34" charset="-120"/>
              </a:rPr>
              <a:t>2</a:t>
            </a:r>
            <a:endParaRPr lang="en-US" sz="2150" dirty="0"/>
          </a:p>
        </p:txBody>
      </p:sp>
      <p:sp>
        <p:nvSpPr>
          <p:cNvPr id="10" name="Text 7"/>
          <p:cNvSpPr/>
          <p:nvPr/>
        </p:nvSpPr>
        <p:spPr>
          <a:xfrm>
            <a:off x="1314093" y="3612713"/>
            <a:ext cx="2290524" cy="286345"/>
          </a:xfrm>
          <a:prstGeom prst="rect">
            <a:avLst/>
          </a:prstGeom>
          <a:noFill/>
          <a:ln/>
        </p:spPr>
        <p:txBody>
          <a:bodyPr wrap="none" lIns="0" tIns="0" rIns="0" bIns="0" rtlCol="0" anchor="t"/>
          <a:lstStyle/>
          <a:p>
            <a:pPr marL="0" indent="0" algn="l">
              <a:lnSpc>
                <a:spcPts val="2250"/>
              </a:lnSpc>
              <a:buNone/>
            </a:pPr>
            <a:r>
              <a:rPr lang="en-US" sz="1800" dirty="0">
                <a:solidFill>
                  <a:srgbClr val="D9E1FF"/>
                </a:solidFill>
                <a:latin typeface="Kanit" pitchFamily="34" charset="0"/>
                <a:ea typeface="Kanit" pitchFamily="34" charset="-122"/>
                <a:cs typeface="Kanit" pitchFamily="34" charset="-120"/>
              </a:rPr>
              <a:t>Recency Impact</a:t>
            </a:r>
            <a:endParaRPr lang="en-US" sz="1800" dirty="0"/>
          </a:p>
        </p:txBody>
      </p:sp>
      <p:sp>
        <p:nvSpPr>
          <p:cNvPr id="11" name="Text 8"/>
          <p:cNvSpPr/>
          <p:nvPr/>
        </p:nvSpPr>
        <p:spPr>
          <a:xfrm>
            <a:off x="1314093" y="4015859"/>
            <a:ext cx="7148513" cy="622935"/>
          </a:xfrm>
          <a:prstGeom prst="rect">
            <a:avLst/>
          </a:prstGeom>
          <a:noFill/>
          <a:ln/>
        </p:spPr>
        <p:txBody>
          <a:bodyPr wrap="square" lIns="0" tIns="0" rIns="0" bIns="0" rtlCol="0" anchor="t"/>
          <a:lstStyle/>
          <a:p>
            <a:pPr marL="0" indent="0" algn="l">
              <a:lnSpc>
                <a:spcPts val="2450"/>
              </a:lnSpc>
              <a:buNone/>
            </a:pPr>
            <a:r>
              <a:rPr lang="en-US" sz="1500" dirty="0">
                <a:solidFill>
                  <a:srgbClr val="D9E1FF"/>
                </a:solidFill>
                <a:latin typeface="Martel Sans Light" pitchFamily="34" charset="0"/>
                <a:ea typeface="Martel Sans Light" pitchFamily="34" charset="-122"/>
                <a:cs typeface="Martel Sans Light" pitchFamily="34" charset="-120"/>
              </a:rPr>
              <a:t>Active buyers with purchases within 30 days demonstrate 72% higher repurchase probability, underscoring engagement's strategic importance.</a:t>
            </a:r>
            <a:endParaRPr lang="en-US" sz="1500" dirty="0"/>
          </a:p>
        </p:txBody>
      </p:sp>
      <p:sp>
        <p:nvSpPr>
          <p:cNvPr id="12" name="Shape 9"/>
          <p:cNvSpPr/>
          <p:nvPr/>
        </p:nvSpPr>
        <p:spPr>
          <a:xfrm>
            <a:off x="681395" y="5028128"/>
            <a:ext cx="438031" cy="438031"/>
          </a:xfrm>
          <a:prstGeom prst="roundRect">
            <a:avLst>
              <a:gd name="adj" fmla="val 6667"/>
            </a:avLst>
          </a:prstGeom>
          <a:solidFill>
            <a:srgbClr val="2F2B54"/>
          </a:solidFill>
          <a:ln/>
        </p:spPr>
      </p:sp>
      <p:sp>
        <p:nvSpPr>
          <p:cNvPr id="13" name="Text 10"/>
          <p:cNvSpPr/>
          <p:nvPr/>
        </p:nvSpPr>
        <p:spPr>
          <a:xfrm>
            <a:off x="762953" y="5075337"/>
            <a:ext cx="274796" cy="343495"/>
          </a:xfrm>
          <a:prstGeom prst="rect">
            <a:avLst/>
          </a:prstGeom>
          <a:noFill/>
          <a:ln/>
        </p:spPr>
        <p:txBody>
          <a:bodyPr wrap="none" lIns="0" tIns="0" rIns="0" bIns="0" rtlCol="0" anchor="t"/>
          <a:lstStyle/>
          <a:p>
            <a:pPr marL="0" indent="0" algn="ctr">
              <a:lnSpc>
                <a:spcPts val="2150"/>
              </a:lnSpc>
              <a:buNone/>
            </a:pPr>
            <a:r>
              <a:rPr lang="en-US" sz="2150" dirty="0">
                <a:solidFill>
                  <a:srgbClr val="D9E1FF"/>
                </a:solidFill>
                <a:latin typeface="Kanit" pitchFamily="34" charset="0"/>
                <a:ea typeface="Kanit" pitchFamily="34" charset="-122"/>
                <a:cs typeface="Kanit" pitchFamily="34" charset="-120"/>
              </a:rPr>
              <a:t>3</a:t>
            </a:r>
            <a:endParaRPr lang="en-US" sz="2150" dirty="0"/>
          </a:p>
        </p:txBody>
      </p:sp>
      <p:sp>
        <p:nvSpPr>
          <p:cNvPr id="14" name="Text 11"/>
          <p:cNvSpPr/>
          <p:nvPr/>
        </p:nvSpPr>
        <p:spPr>
          <a:xfrm>
            <a:off x="1314093" y="5095042"/>
            <a:ext cx="2290524" cy="286345"/>
          </a:xfrm>
          <a:prstGeom prst="rect">
            <a:avLst/>
          </a:prstGeom>
          <a:noFill/>
          <a:ln/>
        </p:spPr>
        <p:txBody>
          <a:bodyPr wrap="none" lIns="0" tIns="0" rIns="0" bIns="0" rtlCol="0" anchor="t"/>
          <a:lstStyle/>
          <a:p>
            <a:pPr marL="0" indent="0" algn="l">
              <a:lnSpc>
                <a:spcPts val="2250"/>
              </a:lnSpc>
              <a:buNone/>
            </a:pPr>
            <a:r>
              <a:rPr lang="en-US" sz="1800" dirty="0">
                <a:solidFill>
                  <a:srgbClr val="D9E1FF"/>
                </a:solidFill>
                <a:latin typeface="Kanit" pitchFamily="34" charset="0"/>
                <a:ea typeface="Kanit" pitchFamily="34" charset="-122"/>
                <a:cs typeface="Kanit" pitchFamily="34" charset="-120"/>
              </a:rPr>
              <a:t>Payment Behavior</a:t>
            </a:r>
            <a:endParaRPr lang="en-US" sz="1800" dirty="0"/>
          </a:p>
        </p:txBody>
      </p:sp>
      <p:sp>
        <p:nvSpPr>
          <p:cNvPr id="15" name="Text 12"/>
          <p:cNvSpPr/>
          <p:nvPr/>
        </p:nvSpPr>
        <p:spPr>
          <a:xfrm>
            <a:off x="1314093" y="5498187"/>
            <a:ext cx="7148513" cy="622935"/>
          </a:xfrm>
          <a:prstGeom prst="rect">
            <a:avLst/>
          </a:prstGeom>
          <a:noFill/>
          <a:ln/>
        </p:spPr>
        <p:txBody>
          <a:bodyPr wrap="square" lIns="0" tIns="0" rIns="0" bIns="0" rtlCol="0" anchor="t"/>
          <a:lstStyle/>
          <a:p>
            <a:pPr marL="0" indent="0" algn="l">
              <a:lnSpc>
                <a:spcPts val="2450"/>
              </a:lnSpc>
              <a:buNone/>
            </a:pPr>
            <a:r>
              <a:rPr lang="en-US" sz="1500" dirty="0">
                <a:solidFill>
                  <a:srgbClr val="D9E1FF"/>
                </a:solidFill>
                <a:latin typeface="Martel Sans Light" pitchFamily="34" charset="0"/>
                <a:ea typeface="Martel Sans Light" pitchFamily="34" charset="-122"/>
                <a:cs typeface="Martel Sans Light" pitchFamily="34" charset="-120"/>
              </a:rPr>
              <a:t>Cash-on-delivery users exhibit slightly elevated churn tendency, suggesting opportunity for targeted payment incentives and loyalty programs.</a:t>
            </a:r>
            <a:endParaRPr lang="en-US" sz="1500" dirty="0"/>
          </a:p>
        </p:txBody>
      </p:sp>
      <p:sp>
        <p:nvSpPr>
          <p:cNvPr id="16" name="Shape 13"/>
          <p:cNvSpPr/>
          <p:nvPr/>
        </p:nvSpPr>
        <p:spPr>
          <a:xfrm>
            <a:off x="681395" y="6510457"/>
            <a:ext cx="438031" cy="438031"/>
          </a:xfrm>
          <a:prstGeom prst="roundRect">
            <a:avLst>
              <a:gd name="adj" fmla="val 6667"/>
            </a:avLst>
          </a:prstGeom>
          <a:solidFill>
            <a:srgbClr val="2F2B54"/>
          </a:solidFill>
          <a:ln/>
        </p:spPr>
      </p:sp>
      <p:sp>
        <p:nvSpPr>
          <p:cNvPr id="17" name="Text 14"/>
          <p:cNvSpPr/>
          <p:nvPr/>
        </p:nvSpPr>
        <p:spPr>
          <a:xfrm>
            <a:off x="762953" y="6557665"/>
            <a:ext cx="274796" cy="343495"/>
          </a:xfrm>
          <a:prstGeom prst="rect">
            <a:avLst/>
          </a:prstGeom>
          <a:noFill/>
          <a:ln/>
        </p:spPr>
        <p:txBody>
          <a:bodyPr wrap="none" lIns="0" tIns="0" rIns="0" bIns="0" rtlCol="0" anchor="t"/>
          <a:lstStyle/>
          <a:p>
            <a:pPr marL="0" indent="0" algn="ctr">
              <a:lnSpc>
                <a:spcPts val="2150"/>
              </a:lnSpc>
              <a:buNone/>
            </a:pPr>
            <a:r>
              <a:rPr lang="en-US" sz="2150" dirty="0">
                <a:solidFill>
                  <a:srgbClr val="D9E1FF"/>
                </a:solidFill>
                <a:latin typeface="Kanit" pitchFamily="34" charset="0"/>
                <a:ea typeface="Kanit" pitchFamily="34" charset="-122"/>
                <a:cs typeface="Kanit" pitchFamily="34" charset="-120"/>
              </a:rPr>
              <a:t>4</a:t>
            </a:r>
            <a:endParaRPr lang="en-US" sz="2150" dirty="0"/>
          </a:p>
        </p:txBody>
      </p:sp>
      <p:sp>
        <p:nvSpPr>
          <p:cNvPr id="18" name="Text 15"/>
          <p:cNvSpPr/>
          <p:nvPr/>
        </p:nvSpPr>
        <p:spPr>
          <a:xfrm>
            <a:off x="1314093" y="6577370"/>
            <a:ext cx="2290524" cy="286345"/>
          </a:xfrm>
          <a:prstGeom prst="rect">
            <a:avLst/>
          </a:prstGeom>
          <a:noFill/>
          <a:ln/>
        </p:spPr>
        <p:txBody>
          <a:bodyPr wrap="none" lIns="0" tIns="0" rIns="0" bIns="0" rtlCol="0" anchor="t"/>
          <a:lstStyle/>
          <a:p>
            <a:pPr marL="0" indent="0" algn="l">
              <a:lnSpc>
                <a:spcPts val="2250"/>
              </a:lnSpc>
              <a:buNone/>
            </a:pPr>
            <a:r>
              <a:rPr lang="en-US" sz="1800" dirty="0">
                <a:solidFill>
                  <a:srgbClr val="D9E1FF"/>
                </a:solidFill>
                <a:latin typeface="Kanit" pitchFamily="34" charset="0"/>
                <a:ea typeface="Kanit" pitchFamily="34" charset="-122"/>
                <a:cs typeface="Kanit" pitchFamily="34" charset="-120"/>
              </a:rPr>
              <a:t>Cross-Selling Success</a:t>
            </a:r>
            <a:endParaRPr lang="en-US" sz="1800" dirty="0"/>
          </a:p>
        </p:txBody>
      </p:sp>
      <p:sp>
        <p:nvSpPr>
          <p:cNvPr id="19" name="Text 16"/>
          <p:cNvSpPr/>
          <p:nvPr/>
        </p:nvSpPr>
        <p:spPr>
          <a:xfrm>
            <a:off x="1314093" y="6980515"/>
            <a:ext cx="7148513" cy="622935"/>
          </a:xfrm>
          <a:prstGeom prst="rect">
            <a:avLst/>
          </a:prstGeom>
          <a:noFill/>
          <a:ln/>
        </p:spPr>
        <p:txBody>
          <a:bodyPr wrap="square" lIns="0" tIns="0" rIns="0" bIns="0" rtlCol="0" anchor="t"/>
          <a:lstStyle/>
          <a:p>
            <a:pPr marL="0" indent="0" algn="l">
              <a:lnSpc>
                <a:spcPts val="2450"/>
              </a:lnSpc>
              <a:buNone/>
            </a:pPr>
            <a:r>
              <a:rPr lang="en-US" sz="1500" dirty="0">
                <a:solidFill>
                  <a:srgbClr val="D9E1FF"/>
                </a:solidFill>
                <a:latin typeface="Martel Sans Light" pitchFamily="34" charset="0"/>
                <a:ea typeface="Martel Sans Light" pitchFamily="34" charset="-122"/>
                <a:cs typeface="Martel Sans Light" pitchFamily="34" charset="-120"/>
              </a:rPr>
              <a:t>Recommendation systems increase average basket value through intelligent product bundling across complementary categories.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87122"/>
          </a:xfrm>
          <a:prstGeom prst="rect">
            <a:avLst/>
          </a:prstGeom>
        </p:spPr>
      </p:pic>
      <p:sp>
        <p:nvSpPr>
          <p:cNvPr id="3" name="Text 0"/>
          <p:cNvSpPr/>
          <p:nvPr/>
        </p:nvSpPr>
        <p:spPr>
          <a:xfrm>
            <a:off x="752356" y="3128873"/>
            <a:ext cx="12830056" cy="632222"/>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Kanit" pitchFamily="34" charset="0"/>
                <a:ea typeface="Kanit" pitchFamily="34" charset="-122"/>
                <a:cs typeface="Kanit" pitchFamily="34" charset="-120"/>
              </a:rPr>
              <a:t>Strategic Recommendations &amp; Implementation Roadmap</a:t>
            </a:r>
            <a:endParaRPr lang="en-US" sz="3950" dirty="0"/>
          </a:p>
        </p:txBody>
      </p:sp>
      <p:sp>
        <p:nvSpPr>
          <p:cNvPr id="4" name="Shape 1"/>
          <p:cNvSpPr/>
          <p:nvPr/>
        </p:nvSpPr>
        <p:spPr>
          <a:xfrm>
            <a:off x="752356" y="4473893"/>
            <a:ext cx="13125688" cy="2923461"/>
          </a:xfrm>
          <a:prstGeom prst="roundRect">
            <a:avLst>
              <a:gd name="adj" fmla="val 1103"/>
            </a:avLst>
          </a:prstGeom>
          <a:solidFill>
            <a:srgbClr val="2F2B54"/>
          </a:solidFill>
          <a:ln/>
        </p:spPr>
      </p:sp>
      <p:sp>
        <p:nvSpPr>
          <p:cNvPr id="5" name="Shape 2"/>
          <p:cNvSpPr/>
          <p:nvPr/>
        </p:nvSpPr>
        <p:spPr>
          <a:xfrm>
            <a:off x="752356" y="4473893"/>
            <a:ext cx="6562844" cy="1461730"/>
          </a:xfrm>
          <a:prstGeom prst="roundRect">
            <a:avLst>
              <a:gd name="adj" fmla="val 2206"/>
            </a:avLst>
          </a:prstGeom>
          <a:solidFill>
            <a:srgbClr val="2F2B54"/>
          </a:solidFill>
          <a:ln/>
        </p:spPr>
      </p:sp>
      <p:sp>
        <p:nvSpPr>
          <p:cNvPr id="6" name="Text 3"/>
          <p:cNvSpPr/>
          <p:nvPr/>
        </p:nvSpPr>
        <p:spPr>
          <a:xfrm>
            <a:off x="967264" y="4688800"/>
            <a:ext cx="6133028" cy="1031915"/>
          </a:xfrm>
          <a:prstGeom prst="rect">
            <a:avLst/>
          </a:prstGeom>
          <a:noFill/>
          <a:ln/>
        </p:spPr>
        <p:txBody>
          <a:bodyPr wrap="square" lIns="0" tIns="0" rIns="0" bIns="0" rtlCol="0" anchor="t"/>
          <a:lstStyle/>
          <a:p>
            <a:pPr marL="0" indent="0" algn="l">
              <a:lnSpc>
                <a:spcPts val="2700"/>
              </a:lnSpc>
              <a:buNone/>
            </a:pPr>
            <a:r>
              <a:rPr lang="en-US" sz="1650" b="1" dirty="0">
                <a:solidFill>
                  <a:srgbClr val="D9E1FF"/>
                </a:solidFill>
                <a:latin typeface="Martel Sans Light" pitchFamily="34" charset="0"/>
                <a:ea typeface="Martel Sans Light" pitchFamily="34" charset="-122"/>
                <a:cs typeface="Martel Sans Light" pitchFamily="34" charset="-120"/>
              </a:rPr>
              <a:t>Churn Prevention : </a:t>
            </a:r>
            <a:r>
              <a:rPr lang="en-US" sz="1650" dirty="0">
                <a:solidFill>
                  <a:srgbClr val="D9E1FF"/>
                </a:solidFill>
                <a:latin typeface="Martel Sans Light" pitchFamily="34" charset="0"/>
                <a:ea typeface="Martel Sans Light" pitchFamily="34" charset="-122"/>
                <a:cs typeface="Martel Sans Light" pitchFamily="34" charset="-120"/>
              </a:rPr>
              <a:t>Deploy real-time predictive alerts and personalized reactivation campaigns for at-risk segments</a:t>
            </a:r>
            <a:endParaRPr lang="en-US" sz="1650" dirty="0"/>
          </a:p>
        </p:txBody>
      </p:sp>
      <p:sp>
        <p:nvSpPr>
          <p:cNvPr id="7" name="Shape 4"/>
          <p:cNvSpPr/>
          <p:nvPr/>
        </p:nvSpPr>
        <p:spPr>
          <a:xfrm>
            <a:off x="7315200" y="4473893"/>
            <a:ext cx="6562844" cy="1461730"/>
          </a:xfrm>
          <a:prstGeom prst="rect">
            <a:avLst/>
          </a:prstGeom>
          <a:solidFill>
            <a:srgbClr val="2F2B54"/>
          </a:solidFill>
          <a:ln/>
        </p:spPr>
      </p:sp>
      <p:sp>
        <p:nvSpPr>
          <p:cNvPr id="8" name="Shape 5"/>
          <p:cNvSpPr/>
          <p:nvPr/>
        </p:nvSpPr>
        <p:spPr>
          <a:xfrm>
            <a:off x="7315200" y="4473892"/>
            <a:ext cx="30480" cy="1461730"/>
          </a:xfrm>
          <a:prstGeom prst="roundRect">
            <a:avLst>
              <a:gd name="adj" fmla="val 105794"/>
            </a:avLst>
          </a:prstGeom>
          <a:solidFill>
            <a:srgbClr val="48446D"/>
          </a:solidFill>
          <a:ln/>
        </p:spPr>
      </p:sp>
      <p:sp>
        <p:nvSpPr>
          <p:cNvPr id="9" name="Text 6"/>
          <p:cNvSpPr/>
          <p:nvPr/>
        </p:nvSpPr>
        <p:spPr>
          <a:xfrm>
            <a:off x="7530108" y="4688800"/>
            <a:ext cx="6133028" cy="1031915"/>
          </a:xfrm>
          <a:prstGeom prst="rect">
            <a:avLst/>
          </a:prstGeom>
          <a:noFill/>
          <a:ln/>
        </p:spPr>
        <p:txBody>
          <a:bodyPr wrap="square" lIns="0" tIns="0" rIns="0" bIns="0" rtlCol="0" anchor="t"/>
          <a:lstStyle/>
          <a:p>
            <a:pPr marL="0" indent="0" algn="l">
              <a:lnSpc>
                <a:spcPts val="2700"/>
              </a:lnSpc>
              <a:buNone/>
            </a:pPr>
            <a:r>
              <a:rPr lang="en-US" sz="1650" b="1" dirty="0">
                <a:solidFill>
                  <a:srgbClr val="D9E1FF"/>
                </a:solidFill>
                <a:latin typeface="Martel Sans Light" pitchFamily="34" charset="0"/>
                <a:ea typeface="Martel Sans Light" pitchFamily="34" charset="-122"/>
                <a:cs typeface="Martel Sans Light" pitchFamily="34" charset="-120"/>
              </a:rPr>
              <a:t>Loyalty Programs : </a:t>
            </a:r>
            <a:r>
              <a:rPr lang="en-US" sz="1650" dirty="0">
                <a:solidFill>
                  <a:srgbClr val="D9E1FF"/>
                </a:solidFill>
                <a:latin typeface="Martel Sans Light" pitchFamily="34" charset="0"/>
                <a:ea typeface="Martel Sans Light" pitchFamily="34" charset="-122"/>
                <a:cs typeface="Martel Sans Light" pitchFamily="34" charset="-120"/>
              </a:rPr>
              <a:t>Launch targeted initiatives for high-value customer clusters with tiered benefits and rewards</a:t>
            </a:r>
            <a:endParaRPr lang="en-US" sz="1650" dirty="0"/>
          </a:p>
        </p:txBody>
      </p:sp>
      <p:sp>
        <p:nvSpPr>
          <p:cNvPr id="10" name="Shape 7"/>
          <p:cNvSpPr/>
          <p:nvPr/>
        </p:nvSpPr>
        <p:spPr>
          <a:xfrm>
            <a:off x="752356" y="5935623"/>
            <a:ext cx="6562844" cy="1461730"/>
          </a:xfrm>
          <a:prstGeom prst="rect">
            <a:avLst/>
          </a:prstGeom>
          <a:solidFill>
            <a:srgbClr val="2F2B54"/>
          </a:solidFill>
          <a:ln/>
        </p:spPr>
      </p:sp>
      <p:sp>
        <p:nvSpPr>
          <p:cNvPr id="11" name="Shape 8"/>
          <p:cNvSpPr/>
          <p:nvPr/>
        </p:nvSpPr>
        <p:spPr>
          <a:xfrm>
            <a:off x="752356" y="5935623"/>
            <a:ext cx="6562844" cy="30480"/>
          </a:xfrm>
          <a:prstGeom prst="roundRect">
            <a:avLst>
              <a:gd name="adj" fmla="val 105794"/>
            </a:avLst>
          </a:prstGeom>
          <a:solidFill>
            <a:srgbClr val="48446D"/>
          </a:solidFill>
          <a:ln/>
        </p:spPr>
      </p:sp>
      <p:sp>
        <p:nvSpPr>
          <p:cNvPr id="12" name="Text 9"/>
          <p:cNvSpPr/>
          <p:nvPr/>
        </p:nvSpPr>
        <p:spPr>
          <a:xfrm>
            <a:off x="967264" y="6150531"/>
            <a:ext cx="6133028" cy="1031915"/>
          </a:xfrm>
          <a:prstGeom prst="rect">
            <a:avLst/>
          </a:prstGeom>
          <a:noFill/>
          <a:ln/>
        </p:spPr>
        <p:txBody>
          <a:bodyPr wrap="square" lIns="0" tIns="0" rIns="0" bIns="0" rtlCol="0" anchor="t"/>
          <a:lstStyle/>
          <a:p>
            <a:pPr marL="0" indent="0" algn="l">
              <a:lnSpc>
                <a:spcPts val="2700"/>
              </a:lnSpc>
              <a:buNone/>
            </a:pPr>
            <a:r>
              <a:rPr lang="en-US" sz="1650" b="1" dirty="0">
                <a:solidFill>
                  <a:srgbClr val="D9E1FF"/>
                </a:solidFill>
                <a:latin typeface="Martel Sans Light" pitchFamily="34" charset="0"/>
                <a:ea typeface="Martel Sans Light" pitchFamily="34" charset="-122"/>
                <a:cs typeface="Martel Sans Light" pitchFamily="34" charset="-120"/>
              </a:rPr>
              <a:t>Real-Time Personalization : </a:t>
            </a:r>
            <a:r>
              <a:rPr lang="en-US" sz="1650" dirty="0">
                <a:solidFill>
                  <a:srgbClr val="D9E1FF"/>
                </a:solidFill>
                <a:latin typeface="Martel Sans Light" pitchFamily="34" charset="0"/>
                <a:ea typeface="Martel Sans Light" pitchFamily="34" charset="-122"/>
                <a:cs typeface="Martel Sans Light" pitchFamily="34" charset="-120"/>
              </a:rPr>
              <a:t>Integrate dynamic recommendation engines leveraging CLV predictions for instant customer engagement</a:t>
            </a:r>
            <a:endParaRPr lang="en-US" sz="1650" dirty="0"/>
          </a:p>
        </p:txBody>
      </p:sp>
      <p:sp>
        <p:nvSpPr>
          <p:cNvPr id="13" name="Shape 10"/>
          <p:cNvSpPr/>
          <p:nvPr/>
        </p:nvSpPr>
        <p:spPr>
          <a:xfrm>
            <a:off x="7315200" y="5824111"/>
            <a:ext cx="6562844" cy="1461730"/>
          </a:xfrm>
          <a:prstGeom prst="rect">
            <a:avLst/>
          </a:prstGeom>
          <a:solidFill>
            <a:srgbClr val="2F2B54"/>
          </a:solidFill>
          <a:ln/>
        </p:spPr>
      </p:sp>
      <p:sp>
        <p:nvSpPr>
          <p:cNvPr id="14" name="Shape 11"/>
          <p:cNvSpPr/>
          <p:nvPr/>
        </p:nvSpPr>
        <p:spPr>
          <a:xfrm>
            <a:off x="7315200" y="5935623"/>
            <a:ext cx="30480" cy="1461730"/>
          </a:xfrm>
          <a:prstGeom prst="roundRect">
            <a:avLst>
              <a:gd name="adj" fmla="val 105794"/>
            </a:avLst>
          </a:prstGeom>
          <a:solidFill>
            <a:srgbClr val="48446D"/>
          </a:solidFill>
          <a:ln/>
        </p:spPr>
      </p:sp>
      <p:sp>
        <p:nvSpPr>
          <p:cNvPr id="15" name="Shape 12"/>
          <p:cNvSpPr/>
          <p:nvPr/>
        </p:nvSpPr>
        <p:spPr>
          <a:xfrm>
            <a:off x="7315200" y="5935623"/>
            <a:ext cx="6562844" cy="30480"/>
          </a:xfrm>
          <a:prstGeom prst="roundRect">
            <a:avLst>
              <a:gd name="adj" fmla="val 105794"/>
            </a:avLst>
          </a:prstGeom>
          <a:solidFill>
            <a:srgbClr val="48446D"/>
          </a:solidFill>
          <a:ln/>
        </p:spPr>
      </p:sp>
      <p:sp>
        <p:nvSpPr>
          <p:cNvPr id="16" name="Text 13"/>
          <p:cNvSpPr/>
          <p:nvPr/>
        </p:nvSpPr>
        <p:spPr>
          <a:xfrm>
            <a:off x="7530108" y="6150531"/>
            <a:ext cx="6133028" cy="1031915"/>
          </a:xfrm>
          <a:prstGeom prst="rect">
            <a:avLst/>
          </a:prstGeom>
          <a:noFill/>
          <a:ln/>
        </p:spPr>
        <p:txBody>
          <a:bodyPr wrap="square" lIns="0" tIns="0" rIns="0" bIns="0" rtlCol="0" anchor="t"/>
          <a:lstStyle/>
          <a:p>
            <a:pPr marL="0" indent="0" algn="l">
              <a:lnSpc>
                <a:spcPts val="2700"/>
              </a:lnSpc>
              <a:buNone/>
            </a:pPr>
            <a:r>
              <a:rPr lang="en-US" sz="1650" b="1" dirty="0">
                <a:solidFill>
                  <a:srgbClr val="D9E1FF"/>
                </a:solidFill>
                <a:latin typeface="Martel Sans Light" pitchFamily="34" charset="0"/>
                <a:ea typeface="Martel Sans Light" pitchFamily="34" charset="-122"/>
                <a:cs typeface="Martel Sans Light" pitchFamily="34" charset="-120"/>
              </a:rPr>
              <a:t>Optimized Budgeting : </a:t>
            </a:r>
            <a:r>
              <a:rPr lang="en-US" sz="1650" dirty="0">
                <a:solidFill>
                  <a:srgbClr val="D9E1FF"/>
                </a:solidFill>
                <a:latin typeface="Martel Sans Light" pitchFamily="34" charset="0"/>
                <a:ea typeface="Martel Sans Light" pitchFamily="34" charset="-122"/>
                <a:cs typeface="Martel Sans Light" pitchFamily="34" charset="-120"/>
              </a:rPr>
              <a:t>Allocate marketing resources based on CLV-driven customer profitability scoring</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15672"/>
          </a:xfrm>
          <a:prstGeom prst="rect">
            <a:avLst/>
          </a:prstGeom>
        </p:spPr>
      </p:pic>
      <p:sp>
        <p:nvSpPr>
          <p:cNvPr id="3" name="Text 0"/>
          <p:cNvSpPr/>
          <p:nvPr/>
        </p:nvSpPr>
        <p:spPr>
          <a:xfrm>
            <a:off x="704374" y="2934621"/>
            <a:ext cx="6360557" cy="591860"/>
          </a:xfrm>
          <a:prstGeom prst="rect">
            <a:avLst/>
          </a:prstGeom>
          <a:noFill/>
          <a:ln/>
        </p:spPr>
        <p:txBody>
          <a:bodyPr wrap="none" lIns="0" tIns="0" rIns="0" bIns="0" rtlCol="0" anchor="t"/>
          <a:lstStyle/>
          <a:p>
            <a:pPr marL="0" indent="0" algn="l">
              <a:lnSpc>
                <a:spcPts val="4650"/>
              </a:lnSpc>
              <a:buNone/>
            </a:pPr>
            <a:r>
              <a:rPr lang="en-US" sz="3700" dirty="0">
                <a:solidFill>
                  <a:srgbClr val="FFFFFF"/>
                </a:solidFill>
                <a:latin typeface="Kanit" pitchFamily="34" charset="0"/>
                <a:ea typeface="Kanit" pitchFamily="34" charset="-122"/>
                <a:cs typeface="Kanit" pitchFamily="34" charset="-120"/>
              </a:rPr>
              <a:t>Conclusion &amp; Future Evolution</a:t>
            </a:r>
            <a:endParaRPr lang="en-US" sz="3700" dirty="0"/>
          </a:p>
        </p:txBody>
      </p:sp>
      <p:sp>
        <p:nvSpPr>
          <p:cNvPr id="4" name="Text 1"/>
          <p:cNvSpPr/>
          <p:nvPr/>
        </p:nvSpPr>
        <p:spPr>
          <a:xfrm>
            <a:off x="704374" y="3737285"/>
            <a:ext cx="13221653" cy="965835"/>
          </a:xfrm>
          <a:prstGeom prst="rect">
            <a:avLst/>
          </a:prstGeom>
          <a:noFill/>
          <a:ln/>
        </p:spPr>
        <p:txBody>
          <a:bodyPr wrap="squar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Big Data Analytics transforms e-commerce by enabling predictive customer intelligence, hyper-personalized marketing, and scientific retention planning. This Bronze–Silver–Gold pipeline architecture successfully translated raw transactional data into actionable business insights, substantially improving marketing precision and retention effectiveness.</a:t>
            </a:r>
            <a:endParaRPr lang="en-US" sz="15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859" y="5161181"/>
            <a:ext cx="301823" cy="301823"/>
          </a:xfrm>
          <a:prstGeom prst="rect">
            <a:avLst/>
          </a:prstGeom>
        </p:spPr>
      </p:pic>
      <p:sp>
        <p:nvSpPr>
          <p:cNvPr id="6" name="Text 2"/>
          <p:cNvSpPr/>
          <p:nvPr/>
        </p:nvSpPr>
        <p:spPr>
          <a:xfrm>
            <a:off x="1358384" y="5154930"/>
            <a:ext cx="2367677" cy="295989"/>
          </a:xfrm>
          <a:prstGeom prst="rect">
            <a:avLst/>
          </a:prstGeom>
          <a:noFill/>
          <a:ln/>
        </p:spPr>
        <p:txBody>
          <a:bodyPr wrap="none" lIns="0" tIns="0" rIns="0" bIns="0" rtlCol="0" anchor="t"/>
          <a:lstStyle/>
          <a:p>
            <a:pPr marL="0" indent="0" algn="l">
              <a:lnSpc>
                <a:spcPts val="2300"/>
              </a:lnSpc>
              <a:buNone/>
            </a:pPr>
            <a:r>
              <a:rPr lang="en-US" sz="1850" dirty="0">
                <a:solidFill>
                  <a:srgbClr val="D9E1FF"/>
                </a:solidFill>
                <a:latin typeface="Kanit" pitchFamily="34" charset="0"/>
                <a:ea typeface="Kanit" pitchFamily="34" charset="-122"/>
                <a:cs typeface="Kanit" pitchFamily="34" charset="-120"/>
              </a:rPr>
              <a:t>Real-Time Analytics</a:t>
            </a:r>
            <a:endParaRPr lang="en-US" sz="1850" dirty="0"/>
          </a:p>
        </p:txBody>
      </p:sp>
      <p:sp>
        <p:nvSpPr>
          <p:cNvPr id="7" name="Text 3"/>
          <p:cNvSpPr/>
          <p:nvPr/>
        </p:nvSpPr>
        <p:spPr>
          <a:xfrm>
            <a:off x="1358384" y="5571649"/>
            <a:ext cx="5831086" cy="643890"/>
          </a:xfrm>
          <a:prstGeom prst="rect">
            <a:avLst/>
          </a:prstGeom>
          <a:noFill/>
          <a:ln/>
        </p:spPr>
        <p:txBody>
          <a:bodyPr wrap="squar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Instant personalization through streaming data and edge computing</a:t>
            </a:r>
            <a:endParaRPr lang="en-US" sz="1550" dirty="0"/>
          </a:p>
        </p:txBody>
      </p:sp>
      <p:pic>
        <p:nvPicPr>
          <p:cNvPr id="8"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6416" y="5161181"/>
            <a:ext cx="301823" cy="301823"/>
          </a:xfrm>
          <a:prstGeom prst="rect">
            <a:avLst/>
          </a:prstGeom>
        </p:spPr>
      </p:pic>
      <p:sp>
        <p:nvSpPr>
          <p:cNvPr id="9" name="Text 4"/>
          <p:cNvSpPr/>
          <p:nvPr/>
        </p:nvSpPr>
        <p:spPr>
          <a:xfrm>
            <a:off x="8094940" y="5154930"/>
            <a:ext cx="2367677" cy="295989"/>
          </a:xfrm>
          <a:prstGeom prst="rect">
            <a:avLst/>
          </a:prstGeom>
          <a:noFill/>
          <a:ln/>
        </p:spPr>
        <p:txBody>
          <a:bodyPr wrap="none" lIns="0" tIns="0" rIns="0" bIns="0" rtlCol="0" anchor="t"/>
          <a:lstStyle/>
          <a:p>
            <a:pPr marL="0" indent="0" algn="l">
              <a:lnSpc>
                <a:spcPts val="2300"/>
              </a:lnSpc>
              <a:buNone/>
            </a:pPr>
            <a:r>
              <a:rPr lang="en-US" sz="1850" dirty="0">
                <a:solidFill>
                  <a:srgbClr val="D9E1FF"/>
                </a:solidFill>
                <a:latin typeface="Kanit" pitchFamily="34" charset="0"/>
                <a:ea typeface="Kanit" pitchFamily="34" charset="-122"/>
                <a:cs typeface="Kanit" pitchFamily="34" charset="-120"/>
              </a:rPr>
              <a:t>Sentiment Analysis</a:t>
            </a:r>
            <a:endParaRPr lang="en-US" sz="1850" dirty="0"/>
          </a:p>
        </p:txBody>
      </p:sp>
      <p:sp>
        <p:nvSpPr>
          <p:cNvPr id="10" name="Text 5"/>
          <p:cNvSpPr/>
          <p:nvPr/>
        </p:nvSpPr>
        <p:spPr>
          <a:xfrm>
            <a:off x="8094940" y="5571649"/>
            <a:ext cx="5831086" cy="643890"/>
          </a:xfrm>
          <a:prstGeom prst="rect">
            <a:avLst/>
          </a:prstGeom>
          <a:noFill/>
          <a:ln/>
        </p:spPr>
        <p:txBody>
          <a:bodyPr wrap="squar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Extract customer insights from reviews, feedback, and social signals</a:t>
            </a:r>
            <a:endParaRPr lang="en-US" sz="1550" dirty="0"/>
          </a:p>
        </p:txBody>
      </p:sp>
      <p:pic>
        <p:nvPicPr>
          <p:cNvPr id="11"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859" y="6624221"/>
            <a:ext cx="301823" cy="301823"/>
          </a:xfrm>
          <a:prstGeom prst="rect">
            <a:avLst/>
          </a:prstGeom>
        </p:spPr>
      </p:pic>
      <p:sp>
        <p:nvSpPr>
          <p:cNvPr id="12" name="Text 6"/>
          <p:cNvSpPr/>
          <p:nvPr/>
        </p:nvSpPr>
        <p:spPr>
          <a:xfrm>
            <a:off x="1358384" y="6617970"/>
            <a:ext cx="2468999" cy="295989"/>
          </a:xfrm>
          <a:prstGeom prst="rect">
            <a:avLst/>
          </a:prstGeom>
          <a:noFill/>
          <a:ln/>
        </p:spPr>
        <p:txBody>
          <a:bodyPr wrap="none" lIns="0" tIns="0" rIns="0" bIns="0" rtlCol="0" anchor="t"/>
          <a:lstStyle/>
          <a:p>
            <a:pPr marL="0" indent="0" algn="l">
              <a:lnSpc>
                <a:spcPts val="2300"/>
              </a:lnSpc>
              <a:buNone/>
            </a:pPr>
            <a:r>
              <a:rPr lang="en-US" sz="1850" dirty="0">
                <a:solidFill>
                  <a:srgbClr val="D9E1FF"/>
                </a:solidFill>
                <a:latin typeface="Kanit" pitchFamily="34" charset="0"/>
                <a:ea typeface="Kanit" pitchFamily="34" charset="-122"/>
                <a:cs typeface="Kanit" pitchFamily="34" charset="-120"/>
              </a:rPr>
              <a:t>Deep Learning Systems</a:t>
            </a:r>
            <a:endParaRPr lang="en-US" sz="1850" dirty="0"/>
          </a:p>
        </p:txBody>
      </p:sp>
      <p:sp>
        <p:nvSpPr>
          <p:cNvPr id="13" name="Text 7"/>
          <p:cNvSpPr/>
          <p:nvPr/>
        </p:nvSpPr>
        <p:spPr>
          <a:xfrm>
            <a:off x="1358384" y="7034689"/>
            <a:ext cx="5831086" cy="643890"/>
          </a:xfrm>
          <a:prstGeom prst="rect">
            <a:avLst/>
          </a:prstGeom>
          <a:noFill/>
          <a:ln/>
        </p:spPr>
        <p:txBody>
          <a:bodyPr wrap="squar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Neural networks for sophisticated recommendation and behavior prediction</a:t>
            </a:r>
            <a:endParaRPr lang="en-US" sz="1550" dirty="0"/>
          </a:p>
        </p:txBody>
      </p:sp>
      <p:pic>
        <p:nvPicPr>
          <p:cNvPr id="14" name="Image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6416" y="6624221"/>
            <a:ext cx="301823" cy="301823"/>
          </a:xfrm>
          <a:prstGeom prst="rect">
            <a:avLst/>
          </a:prstGeom>
        </p:spPr>
      </p:pic>
      <p:sp>
        <p:nvSpPr>
          <p:cNvPr id="15" name="Text 8"/>
          <p:cNvSpPr/>
          <p:nvPr/>
        </p:nvSpPr>
        <p:spPr>
          <a:xfrm>
            <a:off x="8094940" y="6617970"/>
            <a:ext cx="2629495" cy="295989"/>
          </a:xfrm>
          <a:prstGeom prst="rect">
            <a:avLst/>
          </a:prstGeom>
          <a:noFill/>
          <a:ln/>
        </p:spPr>
        <p:txBody>
          <a:bodyPr wrap="none" lIns="0" tIns="0" rIns="0" bIns="0" rtlCol="0" anchor="t"/>
          <a:lstStyle/>
          <a:p>
            <a:pPr marL="0" indent="0" algn="l">
              <a:lnSpc>
                <a:spcPts val="2300"/>
              </a:lnSpc>
              <a:buNone/>
            </a:pPr>
            <a:r>
              <a:rPr lang="en-US" sz="1850" dirty="0">
                <a:solidFill>
                  <a:srgbClr val="D9E1FF"/>
                </a:solidFill>
                <a:latin typeface="Kanit" pitchFamily="34" charset="0"/>
                <a:ea typeface="Kanit" pitchFamily="34" charset="-122"/>
                <a:cs typeface="Kanit" pitchFamily="34" charset="-120"/>
              </a:rPr>
              <a:t>Omnichannel Integration</a:t>
            </a:r>
            <a:endParaRPr lang="en-US" sz="1850" dirty="0"/>
          </a:p>
        </p:txBody>
      </p:sp>
      <p:sp>
        <p:nvSpPr>
          <p:cNvPr id="16" name="Text 9"/>
          <p:cNvSpPr/>
          <p:nvPr/>
        </p:nvSpPr>
        <p:spPr>
          <a:xfrm>
            <a:off x="8094940" y="7034689"/>
            <a:ext cx="5831086" cy="643890"/>
          </a:xfrm>
          <a:prstGeom prst="rect">
            <a:avLst/>
          </a:prstGeom>
          <a:noFill/>
          <a:ln/>
        </p:spPr>
        <p:txBody>
          <a:bodyPr wrap="squar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Unified data from social media, web behavior, and offline transactions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E8C524-4B76-B476-D728-5BFA5D0928F0}"/>
              </a:ext>
            </a:extLst>
          </p:cNvPr>
          <p:cNvSpPr txBox="1"/>
          <p:nvPr/>
        </p:nvSpPr>
        <p:spPr>
          <a:xfrm>
            <a:off x="4072966" y="3321509"/>
            <a:ext cx="6484467" cy="1446550"/>
          </a:xfrm>
          <a:prstGeom prst="rect">
            <a:avLst/>
          </a:prstGeom>
          <a:noFill/>
        </p:spPr>
        <p:txBody>
          <a:bodyPr wrap="none" rtlCol="0">
            <a:spAutoFit/>
          </a:bodyPr>
          <a:lstStyle/>
          <a:p>
            <a:r>
              <a:rPr lang="en-US" sz="8800" b="1" dirty="0"/>
              <a:t>THANK YOU</a:t>
            </a:r>
            <a:endParaRPr lang="en-IN" sz="8800" b="1" dirty="0"/>
          </a:p>
        </p:txBody>
      </p:sp>
    </p:spTree>
    <p:extLst>
      <p:ext uri="{BB962C8B-B14F-4D97-AF65-F5344CB8AC3E}">
        <p14:creationId xmlns:p14="http://schemas.microsoft.com/office/powerpoint/2010/main" val="37274550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94</TotalTime>
  <Words>598</Words>
  <Application>Microsoft Office PowerPoint</Application>
  <PresentationFormat>Custom</PresentationFormat>
  <Paragraphs>85</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Kanit</vt:lpstr>
      <vt:lpstr>Wingdings 3</vt:lpstr>
      <vt:lpstr>Martel Sans Light</vt:lpstr>
      <vt:lpstr>Century Gothic</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 vaishnavi</dc:creator>
  <cp:lastModifiedBy>patkula vaishnavi</cp:lastModifiedBy>
  <cp:revision>8</cp:revision>
  <dcterms:created xsi:type="dcterms:W3CDTF">2025-11-11T13:35:25Z</dcterms:created>
  <dcterms:modified xsi:type="dcterms:W3CDTF">2025-11-11T16:01:19Z</dcterms:modified>
</cp:coreProperties>
</file>